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handoutMasterIdLst>
    <p:handoutMasterId r:id="rId56"/>
  </p:handoutMasterIdLst>
  <p:sldIdLst>
    <p:sldId id="256" r:id="rId2"/>
    <p:sldId id="1791" r:id="rId3"/>
    <p:sldId id="1804" r:id="rId4"/>
    <p:sldId id="1805" r:id="rId5"/>
    <p:sldId id="1842" r:id="rId6"/>
    <p:sldId id="1806" r:id="rId7"/>
    <p:sldId id="1807" r:id="rId8"/>
    <p:sldId id="1811" r:id="rId9"/>
    <p:sldId id="1808" r:id="rId10"/>
    <p:sldId id="1809" r:id="rId11"/>
    <p:sldId id="1812" r:id="rId12"/>
    <p:sldId id="1890" r:id="rId13"/>
    <p:sldId id="1889" r:id="rId14"/>
    <p:sldId id="1813" r:id="rId15"/>
    <p:sldId id="1837" r:id="rId16"/>
    <p:sldId id="1836" r:id="rId17"/>
    <p:sldId id="1838" r:id="rId18"/>
    <p:sldId id="1881" r:id="rId19"/>
    <p:sldId id="1839" r:id="rId20"/>
    <p:sldId id="1840" r:id="rId21"/>
    <p:sldId id="1841" r:id="rId22"/>
    <p:sldId id="1843" r:id="rId23"/>
    <p:sldId id="1844" r:id="rId24"/>
    <p:sldId id="1845" r:id="rId25"/>
    <p:sldId id="1846" r:id="rId26"/>
    <p:sldId id="1880" r:id="rId27"/>
    <p:sldId id="1850" r:id="rId28"/>
    <p:sldId id="1851" r:id="rId29"/>
    <p:sldId id="1853" r:id="rId30"/>
    <p:sldId id="1854" r:id="rId31"/>
    <p:sldId id="1855" r:id="rId32"/>
    <p:sldId id="1857" r:id="rId33"/>
    <p:sldId id="1864" r:id="rId34"/>
    <p:sldId id="1824" r:id="rId35"/>
    <p:sldId id="1866" r:id="rId36"/>
    <p:sldId id="1865" r:id="rId37"/>
    <p:sldId id="1867" r:id="rId38"/>
    <p:sldId id="1879" r:id="rId39"/>
    <p:sldId id="1869" r:id="rId40"/>
    <p:sldId id="1871" r:id="rId41"/>
    <p:sldId id="1870" r:id="rId42"/>
    <p:sldId id="1872" r:id="rId43"/>
    <p:sldId id="1882" r:id="rId44"/>
    <p:sldId id="1873" r:id="rId45"/>
    <p:sldId id="1874" r:id="rId46"/>
    <p:sldId id="1875" r:id="rId47"/>
    <p:sldId id="1876" r:id="rId48"/>
    <p:sldId id="1877" r:id="rId49"/>
    <p:sldId id="1878" r:id="rId50"/>
    <p:sldId id="1883" r:id="rId51"/>
    <p:sldId id="1884" r:id="rId52"/>
    <p:sldId id="1885" r:id="rId53"/>
    <p:sldId id="1834" r:id="rId54"/>
  </p:sldIdLst>
  <p:sldSz cx="12188825"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2" autoAdjust="0"/>
    <p:restoredTop sz="82821" autoAdjust="0"/>
  </p:normalViewPr>
  <p:slideViewPr>
    <p:cSldViewPr>
      <p:cViewPr varScale="1">
        <p:scale>
          <a:sx n="57" d="100"/>
          <a:sy n="57" d="100"/>
        </p:scale>
        <p:origin x="600" y="7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1646C-F0D8-2C48-A92E-CD92A7584683}"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US"/>
        </a:p>
      </dgm:t>
    </dgm:pt>
    <dgm:pt modelId="{40E1A8DC-FEEB-8B4A-99A4-77291CC2E4AB}">
      <dgm:prSet>
        <dgm:style>
          <a:lnRef idx="2">
            <a:schemeClr val="dk1">
              <a:shade val="50000"/>
            </a:schemeClr>
          </a:lnRef>
          <a:fillRef idx="1">
            <a:schemeClr val="dk1"/>
          </a:fillRef>
          <a:effectRef idx="0">
            <a:schemeClr val="dk1"/>
          </a:effectRef>
          <a:fontRef idx="minor">
            <a:schemeClr val="lt1"/>
          </a:fontRef>
        </dgm:style>
      </dgm:prSet>
      <dgm:spPr/>
      <dgm:t>
        <a:bodyPr/>
        <a:lstStyle/>
        <a:p>
          <a:pPr rtl="0"/>
          <a:r>
            <a:rPr lang="en-US" dirty="0"/>
            <a:t>Exclusive (XOR)</a:t>
          </a:r>
        </a:p>
      </dgm:t>
    </dgm:pt>
    <dgm:pt modelId="{0152065C-B78A-F942-91F2-BADCC3DECF7D}" type="parTrans" cxnId="{D02C36BD-BC48-B943-AD37-B27700D34923}">
      <dgm:prSet/>
      <dgm:spPr/>
      <dgm:t>
        <a:bodyPr/>
        <a:lstStyle/>
        <a:p>
          <a:endParaRPr lang="en-US"/>
        </a:p>
      </dgm:t>
    </dgm:pt>
    <dgm:pt modelId="{5DC3AE39-93AC-1947-B976-1134FAB9C821}" type="sibTrans" cxnId="{D02C36BD-BC48-B943-AD37-B27700D34923}">
      <dgm:prSet/>
      <dgm:spPr/>
      <dgm:t>
        <a:bodyPr/>
        <a:lstStyle/>
        <a:p>
          <a:endParaRPr lang="en-US"/>
        </a:p>
      </dgm:t>
    </dgm:pt>
    <dgm:pt modelId="{DB7A51A9-9DBC-4244-A7D9-FD34B2F26A0F}">
      <dgm:prSet custT="1">
        <dgm:style>
          <a:lnRef idx="2">
            <a:schemeClr val="dk1"/>
          </a:lnRef>
          <a:fillRef idx="1">
            <a:schemeClr val="lt1"/>
          </a:fillRef>
          <a:effectRef idx="0">
            <a:schemeClr val="dk1"/>
          </a:effectRef>
          <a:fontRef idx="minor">
            <a:schemeClr val="dk1"/>
          </a:fontRef>
        </dgm:style>
      </dgm:prSet>
      <dgm:spPr/>
      <dgm:t>
        <a:bodyPr/>
        <a:lstStyle/>
        <a:p>
          <a:pPr rtl="0"/>
          <a:r>
            <a:rPr lang="en-US" sz="2200" i="0" u="sng" dirty="0"/>
            <a:t>Exclusive decision</a:t>
          </a:r>
          <a:br>
            <a:rPr lang="en-US" sz="2200" i="0" u="sng" dirty="0"/>
          </a:br>
          <a:r>
            <a:rPr lang="en-US" sz="2200" i="0" dirty="0"/>
            <a:t>take one branch</a:t>
          </a:r>
        </a:p>
      </dgm:t>
    </dgm:pt>
    <dgm:pt modelId="{28CA0D65-522F-5B4B-9DD7-D25211DFAA44}" type="parTrans" cxnId="{2E1B08FE-FCCE-E541-BB93-9308E0206F0E}">
      <dgm:prSet/>
      <dgm:spPr/>
      <dgm:t>
        <a:bodyPr/>
        <a:lstStyle/>
        <a:p>
          <a:endParaRPr lang="en-US"/>
        </a:p>
      </dgm:t>
    </dgm:pt>
    <dgm:pt modelId="{B80ACD3E-5CA0-B44A-BFD0-C3127599C38A}" type="sibTrans" cxnId="{2E1B08FE-FCCE-E541-BB93-9308E0206F0E}">
      <dgm:prSet/>
      <dgm:spPr/>
      <dgm:t>
        <a:bodyPr/>
        <a:lstStyle/>
        <a:p>
          <a:endParaRPr lang="en-US"/>
        </a:p>
      </dgm:t>
    </dgm:pt>
    <dgm:pt modelId="{2222291B-3E0C-D443-8B6B-3DB386ED17D8}">
      <dgm:prSet custT="1">
        <dgm:style>
          <a:lnRef idx="2">
            <a:schemeClr val="dk1"/>
          </a:lnRef>
          <a:fillRef idx="1">
            <a:schemeClr val="lt1"/>
          </a:fillRef>
          <a:effectRef idx="0">
            <a:schemeClr val="dk1"/>
          </a:effectRef>
          <a:fontRef idx="minor">
            <a:schemeClr val="dk1"/>
          </a:fontRef>
        </dgm:style>
      </dgm:prSet>
      <dgm:spPr/>
      <dgm:t>
        <a:bodyPr/>
        <a:lstStyle/>
        <a:p>
          <a:pPr rtl="0"/>
          <a:r>
            <a:rPr lang="en-AU" sz="2200" i="0" u="sng" dirty="0"/>
            <a:t>Exclusive merge</a:t>
          </a:r>
          <a:br>
            <a:rPr lang="en-AU" sz="2200" dirty="0"/>
          </a:br>
          <a:r>
            <a:rPr lang="en-AU" sz="2200" dirty="0"/>
            <a:t>Proceed when one branch has completed</a:t>
          </a:r>
        </a:p>
      </dgm:t>
    </dgm:pt>
    <dgm:pt modelId="{2A726293-5BB5-4F4B-A38F-CE514027E794}" type="parTrans" cxnId="{584508B0-44FD-E14F-8DC5-C91D18A59A1A}">
      <dgm:prSet/>
      <dgm:spPr/>
      <dgm:t>
        <a:bodyPr/>
        <a:lstStyle/>
        <a:p>
          <a:endParaRPr lang="en-US"/>
        </a:p>
      </dgm:t>
    </dgm:pt>
    <dgm:pt modelId="{D200022C-6467-9E45-A27A-93A19EF5A864}" type="sibTrans" cxnId="{584508B0-44FD-E14F-8DC5-C91D18A59A1A}">
      <dgm:prSet/>
      <dgm:spPr/>
      <dgm:t>
        <a:bodyPr/>
        <a:lstStyle/>
        <a:p>
          <a:endParaRPr lang="en-US"/>
        </a:p>
      </dgm:t>
    </dgm:pt>
    <dgm:pt modelId="{7D22CA76-F809-0D43-A85A-F54A659C5D18}">
      <dgm:prSet>
        <dgm:style>
          <a:lnRef idx="2">
            <a:schemeClr val="dk1">
              <a:shade val="50000"/>
            </a:schemeClr>
          </a:lnRef>
          <a:fillRef idx="1">
            <a:schemeClr val="dk1"/>
          </a:fillRef>
          <a:effectRef idx="0">
            <a:schemeClr val="dk1"/>
          </a:effectRef>
          <a:fontRef idx="minor">
            <a:schemeClr val="lt1"/>
          </a:fontRef>
        </dgm:style>
      </dgm:prSet>
      <dgm:spPr/>
      <dgm:t>
        <a:bodyPr/>
        <a:lstStyle/>
        <a:p>
          <a:pPr rtl="0"/>
          <a:r>
            <a:rPr lang="en-US" dirty="0"/>
            <a:t>Parallel (AND)</a:t>
          </a:r>
        </a:p>
      </dgm:t>
    </dgm:pt>
    <dgm:pt modelId="{78C8E0F4-CC54-D54A-A32E-7C74DC78F9D0}" type="parTrans" cxnId="{E930125C-6C9E-8440-ACC2-EB368F719453}">
      <dgm:prSet/>
      <dgm:spPr/>
      <dgm:t>
        <a:bodyPr/>
        <a:lstStyle/>
        <a:p>
          <a:endParaRPr lang="en-US"/>
        </a:p>
      </dgm:t>
    </dgm:pt>
    <dgm:pt modelId="{0069F9DE-1386-4F4C-B124-BEC2B516AA9E}" type="sibTrans" cxnId="{E930125C-6C9E-8440-ACC2-EB368F719453}">
      <dgm:prSet/>
      <dgm:spPr/>
      <dgm:t>
        <a:bodyPr/>
        <a:lstStyle/>
        <a:p>
          <a:endParaRPr lang="en-US"/>
        </a:p>
      </dgm:t>
    </dgm:pt>
    <dgm:pt modelId="{ABCCFD47-613B-8F48-8D69-7767186B831C}">
      <dgm:prSet>
        <dgm:style>
          <a:lnRef idx="2">
            <a:schemeClr val="dk1"/>
          </a:lnRef>
          <a:fillRef idx="1">
            <a:schemeClr val="lt1"/>
          </a:fillRef>
          <a:effectRef idx="0">
            <a:schemeClr val="dk1"/>
          </a:effectRef>
          <a:fontRef idx="minor">
            <a:schemeClr val="dk1"/>
          </a:fontRef>
        </dgm:style>
      </dgm:prSet>
      <dgm:spPr/>
      <dgm:t>
        <a:bodyPr/>
        <a:lstStyle/>
        <a:p>
          <a:pPr rtl="0"/>
          <a:r>
            <a:rPr lang="en-US" u="sng" dirty="0"/>
            <a:t>Parallel split </a:t>
          </a:r>
          <a:r>
            <a:rPr lang="en-US" dirty="0"/>
            <a:t> </a:t>
          </a:r>
          <a:br>
            <a:rPr lang="en-US" dirty="0"/>
          </a:br>
          <a:r>
            <a:rPr lang="en-US" dirty="0"/>
            <a:t>take all branches</a:t>
          </a:r>
        </a:p>
      </dgm:t>
    </dgm:pt>
    <dgm:pt modelId="{170D4589-03E8-5043-B12D-7B2DA9724E58}" type="parTrans" cxnId="{780F0875-E15F-354B-A77A-C2F3D70AB6CF}">
      <dgm:prSet/>
      <dgm:spPr/>
      <dgm:t>
        <a:bodyPr/>
        <a:lstStyle/>
        <a:p>
          <a:endParaRPr lang="en-US"/>
        </a:p>
      </dgm:t>
    </dgm:pt>
    <dgm:pt modelId="{3335AD2C-867B-7047-ABF2-2D9C362956CE}" type="sibTrans" cxnId="{780F0875-E15F-354B-A77A-C2F3D70AB6CF}">
      <dgm:prSet/>
      <dgm:spPr/>
      <dgm:t>
        <a:bodyPr/>
        <a:lstStyle/>
        <a:p>
          <a:endParaRPr lang="en-US"/>
        </a:p>
      </dgm:t>
    </dgm:pt>
    <dgm:pt modelId="{2D22EB26-25C6-6043-B784-A8F43CA0F223}">
      <dgm:prSet>
        <dgm:style>
          <a:lnRef idx="2">
            <a:schemeClr val="dk1">
              <a:shade val="50000"/>
            </a:schemeClr>
          </a:lnRef>
          <a:fillRef idx="1">
            <a:schemeClr val="dk1"/>
          </a:fillRef>
          <a:effectRef idx="0">
            <a:schemeClr val="dk1"/>
          </a:effectRef>
          <a:fontRef idx="minor">
            <a:schemeClr val="lt1"/>
          </a:fontRef>
        </dgm:style>
      </dgm:prSet>
      <dgm:spPr/>
      <dgm:t>
        <a:bodyPr/>
        <a:lstStyle/>
        <a:p>
          <a:pPr rtl="0"/>
          <a:r>
            <a:rPr lang="en-US" dirty="0"/>
            <a:t>Inclusive (OR)</a:t>
          </a:r>
        </a:p>
      </dgm:t>
    </dgm:pt>
    <dgm:pt modelId="{165366B3-6898-9043-8F7D-0F66E2E732EF}" type="parTrans" cxnId="{C028B93B-0BE8-7C42-86AA-625F37FA0BAD}">
      <dgm:prSet/>
      <dgm:spPr/>
      <dgm:t>
        <a:bodyPr/>
        <a:lstStyle/>
        <a:p>
          <a:endParaRPr lang="en-US"/>
        </a:p>
      </dgm:t>
    </dgm:pt>
    <dgm:pt modelId="{268E6C35-C67B-2A42-ACAF-7AAAF2E976B9}" type="sibTrans" cxnId="{C028B93B-0BE8-7C42-86AA-625F37FA0BAD}">
      <dgm:prSet/>
      <dgm:spPr/>
      <dgm:t>
        <a:bodyPr/>
        <a:lstStyle/>
        <a:p>
          <a:endParaRPr lang="en-US"/>
        </a:p>
      </dgm:t>
    </dgm:pt>
    <dgm:pt modelId="{31AC1449-729E-1C41-A500-219D4B03E18D}">
      <dgm:prSet>
        <dgm:style>
          <a:lnRef idx="2">
            <a:schemeClr val="dk1"/>
          </a:lnRef>
          <a:fillRef idx="1">
            <a:schemeClr val="lt1"/>
          </a:fillRef>
          <a:effectRef idx="0">
            <a:schemeClr val="dk1"/>
          </a:effectRef>
          <a:fontRef idx="minor">
            <a:schemeClr val="dk1"/>
          </a:fontRef>
        </dgm:style>
      </dgm:prSet>
      <dgm:spPr/>
      <dgm:t>
        <a:bodyPr/>
        <a:lstStyle/>
        <a:p>
          <a:pPr rtl="0"/>
          <a:r>
            <a:rPr lang="en-US" u="sng" dirty="0"/>
            <a:t>Inclusive decision </a:t>
          </a:r>
          <a:r>
            <a:rPr lang="en-US" dirty="0"/>
            <a:t>take one or several branches depending on conditions</a:t>
          </a:r>
        </a:p>
      </dgm:t>
    </dgm:pt>
    <dgm:pt modelId="{ADC96477-87F0-6144-AC86-9439B0A3B262}" type="parTrans" cxnId="{2C505B89-A974-844F-9960-175DBDC795D1}">
      <dgm:prSet/>
      <dgm:spPr/>
      <dgm:t>
        <a:bodyPr/>
        <a:lstStyle/>
        <a:p>
          <a:endParaRPr lang="en-US"/>
        </a:p>
      </dgm:t>
    </dgm:pt>
    <dgm:pt modelId="{3FB5C315-8CFC-084C-9C55-D5DE61C41AD6}" type="sibTrans" cxnId="{2C505B89-A974-844F-9960-175DBDC795D1}">
      <dgm:prSet/>
      <dgm:spPr/>
      <dgm:t>
        <a:bodyPr/>
        <a:lstStyle/>
        <a:p>
          <a:endParaRPr lang="en-US"/>
        </a:p>
      </dgm:t>
    </dgm:pt>
    <dgm:pt modelId="{93462833-A1EE-CB48-9386-68CE83C0BC09}">
      <dgm:prSet>
        <dgm:style>
          <a:lnRef idx="2">
            <a:schemeClr val="dk1"/>
          </a:lnRef>
          <a:fillRef idx="1">
            <a:schemeClr val="lt1"/>
          </a:fillRef>
          <a:effectRef idx="0">
            <a:schemeClr val="dk1"/>
          </a:effectRef>
          <a:fontRef idx="minor">
            <a:schemeClr val="dk1"/>
          </a:fontRef>
        </dgm:style>
      </dgm:prSet>
      <dgm:spPr/>
      <dgm:t>
        <a:bodyPr/>
        <a:lstStyle/>
        <a:p>
          <a:pPr rtl="0"/>
          <a:r>
            <a:rPr lang="en-US" u="sng" dirty="0"/>
            <a:t>Inclusive merge</a:t>
          </a:r>
          <a:r>
            <a:rPr lang="en-US" dirty="0"/>
            <a:t> proceed when all </a:t>
          </a:r>
          <a:r>
            <a:rPr lang="en-US" u="sng" dirty="0"/>
            <a:t>active</a:t>
          </a:r>
          <a:r>
            <a:rPr lang="en-US" dirty="0"/>
            <a:t> incoming branches have completed</a:t>
          </a:r>
        </a:p>
      </dgm:t>
    </dgm:pt>
    <dgm:pt modelId="{81C79A7E-C393-414B-B66B-1B376427B524}" type="parTrans" cxnId="{357E287D-B700-784F-B032-B31936D20DC5}">
      <dgm:prSet/>
      <dgm:spPr/>
      <dgm:t>
        <a:bodyPr/>
        <a:lstStyle/>
        <a:p>
          <a:endParaRPr lang="en-US"/>
        </a:p>
      </dgm:t>
    </dgm:pt>
    <dgm:pt modelId="{BED6B699-ABB6-DC42-9B79-52039ED4542C}" type="sibTrans" cxnId="{357E287D-B700-784F-B032-B31936D20DC5}">
      <dgm:prSet/>
      <dgm:spPr/>
      <dgm:t>
        <a:bodyPr/>
        <a:lstStyle/>
        <a:p>
          <a:endParaRPr lang="en-US"/>
        </a:p>
      </dgm:t>
    </dgm:pt>
    <dgm:pt modelId="{CEBF85A0-E75B-B248-82AF-0B29A47B6CCA}">
      <dgm:prSet>
        <dgm:style>
          <a:lnRef idx="2">
            <a:schemeClr val="dk1"/>
          </a:lnRef>
          <a:fillRef idx="1">
            <a:schemeClr val="lt1"/>
          </a:fillRef>
          <a:effectRef idx="0">
            <a:schemeClr val="dk1"/>
          </a:effectRef>
          <a:fontRef idx="minor">
            <a:schemeClr val="dk1"/>
          </a:fontRef>
        </dgm:style>
      </dgm:prSet>
      <dgm:spPr/>
      <dgm:t>
        <a:bodyPr/>
        <a:lstStyle/>
        <a:p>
          <a:pPr rtl="0"/>
          <a:r>
            <a:rPr lang="en-US" u="sng" dirty="0"/>
            <a:t>P</a:t>
          </a:r>
          <a:r>
            <a:rPr lang="en-AU" u="sng" dirty="0" err="1"/>
            <a:t>arallel</a:t>
          </a:r>
          <a:r>
            <a:rPr lang="en-AU" u="sng" dirty="0"/>
            <a:t> join </a:t>
          </a:r>
          <a:br>
            <a:rPr lang="en-AU" u="sng" dirty="0"/>
          </a:br>
          <a:r>
            <a:rPr lang="en-AU" dirty="0"/>
            <a:t>proceed when all incoming branches have completed</a:t>
          </a:r>
          <a:endParaRPr lang="en-US" dirty="0"/>
        </a:p>
      </dgm:t>
    </dgm:pt>
    <dgm:pt modelId="{EFECE9F6-5DC5-2A4E-837E-2A7954A79E79}" type="parTrans" cxnId="{EC307265-56F7-2140-9D1E-0A2803455BCB}">
      <dgm:prSet/>
      <dgm:spPr/>
      <dgm:t>
        <a:bodyPr/>
        <a:lstStyle/>
        <a:p>
          <a:endParaRPr lang="en-US"/>
        </a:p>
      </dgm:t>
    </dgm:pt>
    <dgm:pt modelId="{4757C234-2872-B64C-AA1B-4E5EF4D9C077}" type="sibTrans" cxnId="{EC307265-56F7-2140-9D1E-0A2803455BCB}">
      <dgm:prSet/>
      <dgm:spPr/>
      <dgm:t>
        <a:bodyPr/>
        <a:lstStyle/>
        <a:p>
          <a:endParaRPr lang="en-US"/>
        </a:p>
      </dgm:t>
    </dgm:pt>
    <dgm:pt modelId="{8CE4BE4B-C59B-0E4D-9BCE-B29A81292FA4}" type="pres">
      <dgm:prSet presAssocID="{B931646C-F0D8-2C48-A92E-CD92A7584683}" presName="Name0" presStyleCnt="0">
        <dgm:presLayoutVars>
          <dgm:dir/>
          <dgm:animLvl val="lvl"/>
          <dgm:resizeHandles val="exact"/>
        </dgm:presLayoutVars>
      </dgm:prSet>
      <dgm:spPr/>
    </dgm:pt>
    <dgm:pt modelId="{EC364FCE-4109-5444-8020-47BBE3BB9553}" type="pres">
      <dgm:prSet presAssocID="{40E1A8DC-FEEB-8B4A-99A4-77291CC2E4AB}" presName="composite" presStyleCnt="0"/>
      <dgm:spPr/>
    </dgm:pt>
    <dgm:pt modelId="{A6F1E536-224E-D947-8FDE-D2829BE48908}" type="pres">
      <dgm:prSet presAssocID="{40E1A8DC-FEEB-8B4A-99A4-77291CC2E4AB}" presName="parTx" presStyleLbl="alignNode1" presStyleIdx="0" presStyleCnt="3">
        <dgm:presLayoutVars>
          <dgm:chMax val="0"/>
          <dgm:chPref val="0"/>
          <dgm:bulletEnabled val="1"/>
        </dgm:presLayoutVars>
      </dgm:prSet>
      <dgm:spPr/>
    </dgm:pt>
    <dgm:pt modelId="{B177A02D-1679-6742-8354-11CE33D526C1}" type="pres">
      <dgm:prSet presAssocID="{40E1A8DC-FEEB-8B4A-99A4-77291CC2E4AB}" presName="desTx" presStyleLbl="alignAccFollowNode1" presStyleIdx="0" presStyleCnt="3">
        <dgm:presLayoutVars>
          <dgm:bulletEnabled val="1"/>
        </dgm:presLayoutVars>
      </dgm:prSet>
      <dgm:spPr/>
    </dgm:pt>
    <dgm:pt modelId="{C45F7B74-5FDD-3C42-837C-BC6F8F77BB60}" type="pres">
      <dgm:prSet presAssocID="{5DC3AE39-93AC-1947-B976-1134FAB9C821}" presName="space" presStyleCnt="0"/>
      <dgm:spPr/>
    </dgm:pt>
    <dgm:pt modelId="{7E968667-0112-ED44-AEFB-BC18B077F0A4}" type="pres">
      <dgm:prSet presAssocID="{7D22CA76-F809-0D43-A85A-F54A659C5D18}" presName="composite" presStyleCnt="0"/>
      <dgm:spPr/>
    </dgm:pt>
    <dgm:pt modelId="{9457FBA7-DC6E-FE46-9FFB-0B2C1C6316E2}" type="pres">
      <dgm:prSet presAssocID="{7D22CA76-F809-0D43-A85A-F54A659C5D18}" presName="parTx" presStyleLbl="alignNode1" presStyleIdx="1" presStyleCnt="3">
        <dgm:presLayoutVars>
          <dgm:chMax val="0"/>
          <dgm:chPref val="0"/>
          <dgm:bulletEnabled val="1"/>
        </dgm:presLayoutVars>
      </dgm:prSet>
      <dgm:spPr/>
    </dgm:pt>
    <dgm:pt modelId="{88C66AED-7E5C-5D44-838B-6C344F0D30BB}" type="pres">
      <dgm:prSet presAssocID="{7D22CA76-F809-0D43-A85A-F54A659C5D18}" presName="desTx" presStyleLbl="alignAccFollowNode1" presStyleIdx="1" presStyleCnt="3">
        <dgm:presLayoutVars>
          <dgm:bulletEnabled val="1"/>
        </dgm:presLayoutVars>
      </dgm:prSet>
      <dgm:spPr/>
    </dgm:pt>
    <dgm:pt modelId="{5370F52E-52CF-6D4E-AEE0-29FC0284ED3D}" type="pres">
      <dgm:prSet presAssocID="{0069F9DE-1386-4F4C-B124-BEC2B516AA9E}" presName="space" presStyleCnt="0"/>
      <dgm:spPr/>
    </dgm:pt>
    <dgm:pt modelId="{7089865E-8B95-5D49-98D9-B108E2A61EC9}" type="pres">
      <dgm:prSet presAssocID="{2D22EB26-25C6-6043-B784-A8F43CA0F223}" presName="composite" presStyleCnt="0"/>
      <dgm:spPr/>
    </dgm:pt>
    <dgm:pt modelId="{F9BFF4C9-888A-2845-9FBC-600A4A9034DE}" type="pres">
      <dgm:prSet presAssocID="{2D22EB26-25C6-6043-B784-A8F43CA0F223}" presName="parTx" presStyleLbl="alignNode1" presStyleIdx="2" presStyleCnt="3">
        <dgm:presLayoutVars>
          <dgm:chMax val="0"/>
          <dgm:chPref val="0"/>
          <dgm:bulletEnabled val="1"/>
        </dgm:presLayoutVars>
      </dgm:prSet>
      <dgm:spPr/>
    </dgm:pt>
    <dgm:pt modelId="{A508894E-E32E-1A4C-BBDF-47FC0BEFA7D6}" type="pres">
      <dgm:prSet presAssocID="{2D22EB26-25C6-6043-B784-A8F43CA0F223}" presName="desTx" presStyleLbl="alignAccFollowNode1" presStyleIdx="2" presStyleCnt="3">
        <dgm:presLayoutVars>
          <dgm:bulletEnabled val="1"/>
        </dgm:presLayoutVars>
      </dgm:prSet>
      <dgm:spPr/>
    </dgm:pt>
  </dgm:ptLst>
  <dgm:cxnLst>
    <dgm:cxn modelId="{06C27202-86E4-4845-AF12-18524A94BB46}" type="presOf" srcId="{DB7A51A9-9DBC-4244-A7D9-FD34B2F26A0F}" destId="{B177A02D-1679-6742-8354-11CE33D526C1}" srcOrd="0" destOrd="0" presId="urn:microsoft.com/office/officeart/2005/8/layout/hList1"/>
    <dgm:cxn modelId="{743CB909-3F5C-2D4C-B6D1-B0B43F6BA242}" type="presOf" srcId="{93462833-A1EE-CB48-9386-68CE83C0BC09}" destId="{A508894E-E32E-1A4C-BBDF-47FC0BEFA7D6}" srcOrd="0" destOrd="1" presId="urn:microsoft.com/office/officeart/2005/8/layout/hList1"/>
    <dgm:cxn modelId="{C3769212-0663-794E-9C76-1E0F7ECF76A5}" type="presOf" srcId="{7D22CA76-F809-0D43-A85A-F54A659C5D18}" destId="{9457FBA7-DC6E-FE46-9FFB-0B2C1C6316E2}" srcOrd="0" destOrd="0" presId="urn:microsoft.com/office/officeart/2005/8/layout/hList1"/>
    <dgm:cxn modelId="{A73ED924-C017-F847-AEFF-36E48951E1E2}" type="presOf" srcId="{2D22EB26-25C6-6043-B784-A8F43CA0F223}" destId="{F9BFF4C9-888A-2845-9FBC-600A4A9034DE}" srcOrd="0" destOrd="0" presId="urn:microsoft.com/office/officeart/2005/8/layout/hList1"/>
    <dgm:cxn modelId="{75186234-EE21-2642-9148-46000A93BE43}" type="presOf" srcId="{31AC1449-729E-1C41-A500-219D4B03E18D}" destId="{A508894E-E32E-1A4C-BBDF-47FC0BEFA7D6}" srcOrd="0" destOrd="0" presId="urn:microsoft.com/office/officeart/2005/8/layout/hList1"/>
    <dgm:cxn modelId="{C028B93B-0BE8-7C42-86AA-625F37FA0BAD}" srcId="{B931646C-F0D8-2C48-A92E-CD92A7584683}" destId="{2D22EB26-25C6-6043-B784-A8F43CA0F223}" srcOrd="2" destOrd="0" parTransId="{165366B3-6898-9043-8F7D-0F66E2E732EF}" sibTransId="{268E6C35-C67B-2A42-ACAF-7AAAF2E976B9}"/>
    <dgm:cxn modelId="{E930125C-6C9E-8440-ACC2-EB368F719453}" srcId="{B931646C-F0D8-2C48-A92E-CD92A7584683}" destId="{7D22CA76-F809-0D43-A85A-F54A659C5D18}" srcOrd="1" destOrd="0" parTransId="{78C8E0F4-CC54-D54A-A32E-7C74DC78F9D0}" sibTransId="{0069F9DE-1386-4F4C-B124-BEC2B516AA9E}"/>
    <dgm:cxn modelId="{EC307265-56F7-2140-9D1E-0A2803455BCB}" srcId="{7D22CA76-F809-0D43-A85A-F54A659C5D18}" destId="{CEBF85A0-E75B-B248-82AF-0B29A47B6CCA}" srcOrd="1" destOrd="0" parTransId="{EFECE9F6-5DC5-2A4E-837E-2A7954A79E79}" sibTransId="{4757C234-2872-B64C-AA1B-4E5EF4D9C077}"/>
    <dgm:cxn modelId="{780F0875-E15F-354B-A77A-C2F3D70AB6CF}" srcId="{7D22CA76-F809-0D43-A85A-F54A659C5D18}" destId="{ABCCFD47-613B-8F48-8D69-7767186B831C}" srcOrd="0" destOrd="0" parTransId="{170D4589-03E8-5043-B12D-7B2DA9724E58}" sibTransId="{3335AD2C-867B-7047-ABF2-2D9C362956CE}"/>
    <dgm:cxn modelId="{357E287D-B700-784F-B032-B31936D20DC5}" srcId="{2D22EB26-25C6-6043-B784-A8F43CA0F223}" destId="{93462833-A1EE-CB48-9386-68CE83C0BC09}" srcOrd="1" destOrd="0" parTransId="{81C79A7E-C393-414B-B66B-1B376427B524}" sibTransId="{BED6B699-ABB6-DC42-9B79-52039ED4542C}"/>
    <dgm:cxn modelId="{1E29E285-BCA8-6E47-84EB-018A38351965}" type="presOf" srcId="{ABCCFD47-613B-8F48-8D69-7767186B831C}" destId="{88C66AED-7E5C-5D44-838B-6C344F0D30BB}" srcOrd="0" destOrd="0" presId="urn:microsoft.com/office/officeart/2005/8/layout/hList1"/>
    <dgm:cxn modelId="{2C505B89-A974-844F-9960-175DBDC795D1}" srcId="{2D22EB26-25C6-6043-B784-A8F43CA0F223}" destId="{31AC1449-729E-1C41-A500-219D4B03E18D}" srcOrd="0" destOrd="0" parTransId="{ADC96477-87F0-6144-AC86-9439B0A3B262}" sibTransId="{3FB5C315-8CFC-084C-9C55-D5DE61C41AD6}"/>
    <dgm:cxn modelId="{584508B0-44FD-E14F-8DC5-C91D18A59A1A}" srcId="{40E1A8DC-FEEB-8B4A-99A4-77291CC2E4AB}" destId="{2222291B-3E0C-D443-8B6B-3DB386ED17D8}" srcOrd="1" destOrd="0" parTransId="{2A726293-5BB5-4F4B-A38F-CE514027E794}" sibTransId="{D200022C-6467-9E45-A27A-93A19EF5A864}"/>
    <dgm:cxn modelId="{D02C36BD-BC48-B943-AD37-B27700D34923}" srcId="{B931646C-F0D8-2C48-A92E-CD92A7584683}" destId="{40E1A8DC-FEEB-8B4A-99A4-77291CC2E4AB}" srcOrd="0" destOrd="0" parTransId="{0152065C-B78A-F942-91F2-BADCC3DECF7D}" sibTransId="{5DC3AE39-93AC-1947-B976-1134FAB9C821}"/>
    <dgm:cxn modelId="{380E12CB-1E8E-2A4E-B524-87C03B508BD2}" type="presOf" srcId="{B931646C-F0D8-2C48-A92E-CD92A7584683}" destId="{8CE4BE4B-C59B-0E4D-9BCE-B29A81292FA4}" srcOrd="0" destOrd="0" presId="urn:microsoft.com/office/officeart/2005/8/layout/hList1"/>
    <dgm:cxn modelId="{6383B3DB-1A68-2444-9418-1894E5CF0677}" type="presOf" srcId="{40E1A8DC-FEEB-8B4A-99A4-77291CC2E4AB}" destId="{A6F1E536-224E-D947-8FDE-D2829BE48908}" srcOrd="0" destOrd="0" presId="urn:microsoft.com/office/officeart/2005/8/layout/hList1"/>
    <dgm:cxn modelId="{9CDE75EE-E990-E042-A44D-409C43DC1169}" type="presOf" srcId="{CEBF85A0-E75B-B248-82AF-0B29A47B6CCA}" destId="{88C66AED-7E5C-5D44-838B-6C344F0D30BB}" srcOrd="0" destOrd="1" presId="urn:microsoft.com/office/officeart/2005/8/layout/hList1"/>
    <dgm:cxn modelId="{B35B93F7-438A-924D-9B6A-F9455B588F47}" type="presOf" srcId="{2222291B-3E0C-D443-8B6B-3DB386ED17D8}" destId="{B177A02D-1679-6742-8354-11CE33D526C1}" srcOrd="0" destOrd="1" presId="urn:microsoft.com/office/officeart/2005/8/layout/hList1"/>
    <dgm:cxn modelId="{2E1B08FE-FCCE-E541-BB93-9308E0206F0E}" srcId="{40E1A8DC-FEEB-8B4A-99A4-77291CC2E4AB}" destId="{DB7A51A9-9DBC-4244-A7D9-FD34B2F26A0F}" srcOrd="0" destOrd="0" parTransId="{28CA0D65-522F-5B4B-9DD7-D25211DFAA44}" sibTransId="{B80ACD3E-5CA0-B44A-BFD0-C3127599C38A}"/>
    <dgm:cxn modelId="{FEB4893D-4895-0940-9592-1F1AD9512361}" type="presParOf" srcId="{8CE4BE4B-C59B-0E4D-9BCE-B29A81292FA4}" destId="{EC364FCE-4109-5444-8020-47BBE3BB9553}" srcOrd="0" destOrd="0" presId="urn:microsoft.com/office/officeart/2005/8/layout/hList1"/>
    <dgm:cxn modelId="{D23BBBFB-DDC8-5442-916A-B2FB908DDE47}" type="presParOf" srcId="{EC364FCE-4109-5444-8020-47BBE3BB9553}" destId="{A6F1E536-224E-D947-8FDE-D2829BE48908}" srcOrd="0" destOrd="0" presId="urn:microsoft.com/office/officeart/2005/8/layout/hList1"/>
    <dgm:cxn modelId="{2CAB879A-B491-0847-84F2-0AE0F5FAD6E3}" type="presParOf" srcId="{EC364FCE-4109-5444-8020-47BBE3BB9553}" destId="{B177A02D-1679-6742-8354-11CE33D526C1}" srcOrd="1" destOrd="0" presId="urn:microsoft.com/office/officeart/2005/8/layout/hList1"/>
    <dgm:cxn modelId="{426985AE-ACB1-DA40-9A37-19C44FCEB8D3}" type="presParOf" srcId="{8CE4BE4B-C59B-0E4D-9BCE-B29A81292FA4}" destId="{C45F7B74-5FDD-3C42-837C-BC6F8F77BB60}" srcOrd="1" destOrd="0" presId="urn:microsoft.com/office/officeart/2005/8/layout/hList1"/>
    <dgm:cxn modelId="{4B695653-0809-E94B-91B4-8849995C16E2}" type="presParOf" srcId="{8CE4BE4B-C59B-0E4D-9BCE-B29A81292FA4}" destId="{7E968667-0112-ED44-AEFB-BC18B077F0A4}" srcOrd="2" destOrd="0" presId="urn:microsoft.com/office/officeart/2005/8/layout/hList1"/>
    <dgm:cxn modelId="{3624C2A0-7824-BC46-9B7A-37C0AC0C9BBF}" type="presParOf" srcId="{7E968667-0112-ED44-AEFB-BC18B077F0A4}" destId="{9457FBA7-DC6E-FE46-9FFB-0B2C1C6316E2}" srcOrd="0" destOrd="0" presId="urn:microsoft.com/office/officeart/2005/8/layout/hList1"/>
    <dgm:cxn modelId="{1206AC48-7B05-E448-8948-48440FD546D1}" type="presParOf" srcId="{7E968667-0112-ED44-AEFB-BC18B077F0A4}" destId="{88C66AED-7E5C-5D44-838B-6C344F0D30BB}" srcOrd="1" destOrd="0" presId="urn:microsoft.com/office/officeart/2005/8/layout/hList1"/>
    <dgm:cxn modelId="{A63A1075-233A-C04B-845E-8F801E0D8021}" type="presParOf" srcId="{8CE4BE4B-C59B-0E4D-9BCE-B29A81292FA4}" destId="{5370F52E-52CF-6D4E-AEE0-29FC0284ED3D}" srcOrd="3" destOrd="0" presId="urn:microsoft.com/office/officeart/2005/8/layout/hList1"/>
    <dgm:cxn modelId="{B6434328-802E-7441-8580-B8D9CCD0BEA4}" type="presParOf" srcId="{8CE4BE4B-C59B-0E4D-9BCE-B29A81292FA4}" destId="{7089865E-8B95-5D49-98D9-B108E2A61EC9}" srcOrd="4" destOrd="0" presId="urn:microsoft.com/office/officeart/2005/8/layout/hList1"/>
    <dgm:cxn modelId="{3F919A7E-7274-DC41-A5EB-0631AA3C44AC}" type="presParOf" srcId="{7089865E-8B95-5D49-98D9-B108E2A61EC9}" destId="{F9BFF4C9-888A-2845-9FBC-600A4A9034DE}" srcOrd="0" destOrd="0" presId="urn:microsoft.com/office/officeart/2005/8/layout/hList1"/>
    <dgm:cxn modelId="{81D1E81E-7E35-9248-93C4-E5C6187788C7}" type="presParOf" srcId="{7089865E-8B95-5D49-98D9-B108E2A61EC9}" destId="{A508894E-E32E-1A4C-BBDF-47FC0BEFA7D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1E536-224E-D947-8FDE-D2829BE48908}">
      <dsp:nvSpPr>
        <dsp:cNvPr id="0" name=""/>
        <dsp:cNvSpPr/>
      </dsp:nvSpPr>
      <dsp:spPr>
        <a:xfrm>
          <a:off x="2724" y="101554"/>
          <a:ext cx="2656119" cy="662400"/>
        </a:xfrm>
        <a:prstGeom prst="rect">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en-US" sz="2300" kern="1200" dirty="0"/>
            <a:t>Exclusive (XOR)</a:t>
          </a:r>
        </a:p>
      </dsp:txBody>
      <dsp:txXfrm>
        <a:off x="2724" y="101554"/>
        <a:ext cx="2656119" cy="662400"/>
      </dsp:txXfrm>
    </dsp:sp>
    <dsp:sp modelId="{B177A02D-1679-6742-8354-11CE33D526C1}">
      <dsp:nvSpPr>
        <dsp:cNvPr id="0" name=""/>
        <dsp:cNvSpPr/>
      </dsp:nvSpPr>
      <dsp:spPr>
        <a:xfrm>
          <a:off x="2724" y="763954"/>
          <a:ext cx="2656119" cy="3608066"/>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17348" tIns="117348" rIns="156464" bIns="176022" numCol="1" spcCol="1270" anchor="t" anchorCtr="0">
          <a:noAutofit/>
        </a:bodyPr>
        <a:lstStyle/>
        <a:p>
          <a:pPr marL="228600" lvl="1" indent="-228600" algn="l" defTabSz="977900" rtl="0">
            <a:lnSpc>
              <a:spcPct val="90000"/>
            </a:lnSpc>
            <a:spcBef>
              <a:spcPct val="0"/>
            </a:spcBef>
            <a:spcAft>
              <a:spcPct val="15000"/>
            </a:spcAft>
            <a:buChar char="•"/>
          </a:pPr>
          <a:r>
            <a:rPr lang="en-US" sz="2200" i="0" u="sng" kern="1200" dirty="0"/>
            <a:t>Exclusive decision</a:t>
          </a:r>
          <a:br>
            <a:rPr lang="en-US" sz="2200" i="0" u="sng" kern="1200" dirty="0"/>
          </a:br>
          <a:r>
            <a:rPr lang="en-US" sz="2200" i="0" kern="1200" dirty="0"/>
            <a:t>take one branch</a:t>
          </a:r>
        </a:p>
        <a:p>
          <a:pPr marL="228600" lvl="1" indent="-228600" algn="l" defTabSz="977900" rtl="0">
            <a:lnSpc>
              <a:spcPct val="90000"/>
            </a:lnSpc>
            <a:spcBef>
              <a:spcPct val="0"/>
            </a:spcBef>
            <a:spcAft>
              <a:spcPct val="15000"/>
            </a:spcAft>
            <a:buChar char="•"/>
          </a:pPr>
          <a:r>
            <a:rPr lang="en-AU" sz="2200" i="0" u="sng" kern="1200" dirty="0"/>
            <a:t>Exclusive merge</a:t>
          </a:r>
          <a:br>
            <a:rPr lang="en-AU" sz="2200" kern="1200" dirty="0"/>
          </a:br>
          <a:r>
            <a:rPr lang="en-AU" sz="2200" kern="1200" dirty="0"/>
            <a:t>Proceed when one branch has completed</a:t>
          </a:r>
        </a:p>
      </dsp:txBody>
      <dsp:txXfrm>
        <a:off x="2724" y="763954"/>
        <a:ext cx="2656119" cy="3608066"/>
      </dsp:txXfrm>
    </dsp:sp>
    <dsp:sp modelId="{9457FBA7-DC6E-FE46-9FFB-0B2C1C6316E2}">
      <dsp:nvSpPr>
        <dsp:cNvPr id="0" name=""/>
        <dsp:cNvSpPr/>
      </dsp:nvSpPr>
      <dsp:spPr>
        <a:xfrm>
          <a:off x="3030699" y="101554"/>
          <a:ext cx="2656119" cy="662400"/>
        </a:xfrm>
        <a:prstGeom prst="rect">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en-US" sz="2300" kern="1200" dirty="0"/>
            <a:t>Parallel (AND)</a:t>
          </a:r>
        </a:p>
      </dsp:txBody>
      <dsp:txXfrm>
        <a:off x="3030699" y="101554"/>
        <a:ext cx="2656119" cy="662400"/>
      </dsp:txXfrm>
    </dsp:sp>
    <dsp:sp modelId="{88C66AED-7E5C-5D44-838B-6C344F0D30BB}">
      <dsp:nvSpPr>
        <dsp:cNvPr id="0" name=""/>
        <dsp:cNvSpPr/>
      </dsp:nvSpPr>
      <dsp:spPr>
        <a:xfrm>
          <a:off x="3030699" y="763954"/>
          <a:ext cx="2656119" cy="3608066"/>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u="sng" kern="1200" dirty="0"/>
            <a:t>Parallel split </a:t>
          </a:r>
          <a:r>
            <a:rPr lang="en-US" sz="2300" kern="1200" dirty="0"/>
            <a:t> </a:t>
          </a:r>
          <a:br>
            <a:rPr lang="en-US" sz="2300" kern="1200" dirty="0"/>
          </a:br>
          <a:r>
            <a:rPr lang="en-US" sz="2300" kern="1200" dirty="0"/>
            <a:t>take all branches</a:t>
          </a:r>
        </a:p>
        <a:p>
          <a:pPr marL="228600" lvl="1" indent="-228600" algn="l" defTabSz="1022350" rtl="0">
            <a:lnSpc>
              <a:spcPct val="90000"/>
            </a:lnSpc>
            <a:spcBef>
              <a:spcPct val="0"/>
            </a:spcBef>
            <a:spcAft>
              <a:spcPct val="15000"/>
            </a:spcAft>
            <a:buChar char="•"/>
          </a:pPr>
          <a:r>
            <a:rPr lang="en-US" sz="2300" u="sng" kern="1200" dirty="0"/>
            <a:t>P</a:t>
          </a:r>
          <a:r>
            <a:rPr lang="en-AU" sz="2300" u="sng" kern="1200" dirty="0" err="1"/>
            <a:t>arallel</a:t>
          </a:r>
          <a:r>
            <a:rPr lang="en-AU" sz="2300" u="sng" kern="1200" dirty="0"/>
            <a:t> join </a:t>
          </a:r>
          <a:br>
            <a:rPr lang="en-AU" sz="2300" u="sng" kern="1200" dirty="0"/>
          </a:br>
          <a:r>
            <a:rPr lang="en-AU" sz="2300" kern="1200" dirty="0"/>
            <a:t>proceed when all incoming branches have completed</a:t>
          </a:r>
          <a:endParaRPr lang="en-US" sz="2300" kern="1200" dirty="0"/>
        </a:p>
      </dsp:txBody>
      <dsp:txXfrm>
        <a:off x="3030699" y="763954"/>
        <a:ext cx="2656119" cy="3608066"/>
      </dsp:txXfrm>
    </dsp:sp>
    <dsp:sp modelId="{F9BFF4C9-888A-2845-9FBC-600A4A9034DE}">
      <dsp:nvSpPr>
        <dsp:cNvPr id="0" name=""/>
        <dsp:cNvSpPr/>
      </dsp:nvSpPr>
      <dsp:spPr>
        <a:xfrm>
          <a:off x="6058675" y="101554"/>
          <a:ext cx="2656119" cy="662400"/>
        </a:xfrm>
        <a:prstGeom prst="rect">
          <a:avLst/>
        </a:prstGeom>
        <a:solidFill>
          <a:schemeClr val="dk1"/>
        </a:solidFill>
        <a:ln w="12700" cap="flat" cmpd="sng" algn="ctr">
          <a:solidFill>
            <a:schemeClr val="dk1">
              <a:shade val="50000"/>
            </a:schemeClr>
          </a:solid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rtl="0">
            <a:lnSpc>
              <a:spcPct val="90000"/>
            </a:lnSpc>
            <a:spcBef>
              <a:spcPct val="0"/>
            </a:spcBef>
            <a:spcAft>
              <a:spcPct val="35000"/>
            </a:spcAft>
            <a:buNone/>
          </a:pPr>
          <a:r>
            <a:rPr lang="en-US" sz="2300" kern="1200" dirty="0"/>
            <a:t>Inclusive (OR)</a:t>
          </a:r>
        </a:p>
      </dsp:txBody>
      <dsp:txXfrm>
        <a:off x="6058675" y="101554"/>
        <a:ext cx="2656119" cy="662400"/>
      </dsp:txXfrm>
    </dsp:sp>
    <dsp:sp modelId="{A508894E-E32E-1A4C-BBDF-47FC0BEFA7D6}">
      <dsp:nvSpPr>
        <dsp:cNvPr id="0" name=""/>
        <dsp:cNvSpPr/>
      </dsp:nvSpPr>
      <dsp:spPr>
        <a:xfrm>
          <a:off x="6058675" y="763954"/>
          <a:ext cx="2656119" cy="3608066"/>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2682" tIns="122682" rIns="163576" bIns="184023" numCol="1" spcCol="1270" anchor="t" anchorCtr="0">
          <a:noAutofit/>
        </a:bodyPr>
        <a:lstStyle/>
        <a:p>
          <a:pPr marL="228600" lvl="1" indent="-228600" algn="l" defTabSz="1022350" rtl="0">
            <a:lnSpc>
              <a:spcPct val="90000"/>
            </a:lnSpc>
            <a:spcBef>
              <a:spcPct val="0"/>
            </a:spcBef>
            <a:spcAft>
              <a:spcPct val="15000"/>
            </a:spcAft>
            <a:buChar char="•"/>
          </a:pPr>
          <a:r>
            <a:rPr lang="en-US" sz="2300" u="sng" kern="1200" dirty="0"/>
            <a:t>Inclusive decision </a:t>
          </a:r>
          <a:r>
            <a:rPr lang="en-US" sz="2300" kern="1200" dirty="0"/>
            <a:t>take one or several branches depending on conditions</a:t>
          </a:r>
        </a:p>
        <a:p>
          <a:pPr marL="228600" lvl="1" indent="-228600" algn="l" defTabSz="1022350" rtl="0">
            <a:lnSpc>
              <a:spcPct val="90000"/>
            </a:lnSpc>
            <a:spcBef>
              <a:spcPct val="0"/>
            </a:spcBef>
            <a:spcAft>
              <a:spcPct val="15000"/>
            </a:spcAft>
            <a:buChar char="•"/>
          </a:pPr>
          <a:r>
            <a:rPr lang="en-US" sz="2300" u="sng" kern="1200" dirty="0"/>
            <a:t>Inclusive merge</a:t>
          </a:r>
          <a:r>
            <a:rPr lang="en-US" sz="2300" kern="1200" dirty="0"/>
            <a:t> proceed when all </a:t>
          </a:r>
          <a:r>
            <a:rPr lang="en-US" sz="2300" u="sng" kern="1200" dirty="0"/>
            <a:t>active</a:t>
          </a:r>
          <a:r>
            <a:rPr lang="en-US" sz="2300" kern="1200" dirty="0"/>
            <a:t> incoming branches have completed</a:t>
          </a:r>
        </a:p>
      </dsp:txBody>
      <dsp:txXfrm>
        <a:off x="6058675" y="763954"/>
        <a:ext cx="2656119" cy="360806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2/21/2024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2/21/2024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workflowpatterns.com/patterns/control/basic/wcp4_animation.php"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www.workflowpatterns.com/patterns/control/state/wcp16.php"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a:ln/>
        </p:spPr>
      </p:sp>
      <p:sp>
        <p:nvSpPr>
          <p:cNvPr id="921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
        <p:nvSpPr>
          <p:cNvPr id="921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88AC72A1-5350-334C-B196-8C4C4B2C4C5C}" type="slidenum">
              <a:rPr lang="en-AU" sz="1300" b="0"/>
              <a:pPr eaLnBrk="1" hangingPunct="1"/>
              <a:t>2</a:t>
            </a:fld>
            <a:endParaRPr lang="en-AU" sz="13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
        <p:nvSpPr>
          <p:cNvPr id="1638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7568EEC5-4842-5447-9286-A5A8F6B2AC69}" type="slidenum">
              <a:rPr lang="en-AU" sz="1300" b="0"/>
              <a:pPr eaLnBrk="1" hangingPunct="1"/>
              <a:t>11</a:t>
            </a:fld>
            <a:endParaRPr lang="en-AU" sz="13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12</a:t>
            </a:fld>
            <a:endParaRPr lang="en-US"/>
          </a:p>
        </p:txBody>
      </p:sp>
    </p:spTree>
    <p:extLst>
      <p:ext uri="{BB962C8B-B14F-4D97-AF65-F5344CB8AC3E}">
        <p14:creationId xmlns:p14="http://schemas.microsoft.com/office/powerpoint/2010/main" val="4232886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13</a:t>
            </a:fld>
            <a:endParaRPr lang="en-US"/>
          </a:p>
        </p:txBody>
      </p:sp>
    </p:spTree>
    <p:extLst>
      <p:ext uri="{BB962C8B-B14F-4D97-AF65-F5344CB8AC3E}">
        <p14:creationId xmlns:p14="http://schemas.microsoft.com/office/powerpoint/2010/main" val="36973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14</a:t>
            </a:fld>
            <a:endParaRPr lang="en-US"/>
          </a:p>
        </p:txBody>
      </p:sp>
    </p:spTree>
    <p:extLst>
      <p:ext uri="{BB962C8B-B14F-4D97-AF65-F5344CB8AC3E}">
        <p14:creationId xmlns:p14="http://schemas.microsoft.com/office/powerpoint/2010/main" val="1862297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15</a:t>
            </a:fld>
            <a:endParaRPr lang="en-US"/>
          </a:p>
        </p:txBody>
      </p:sp>
    </p:spTree>
    <p:extLst>
      <p:ext uri="{BB962C8B-B14F-4D97-AF65-F5344CB8AC3E}">
        <p14:creationId xmlns:p14="http://schemas.microsoft.com/office/powerpoint/2010/main" val="2054743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16</a:t>
            </a:fld>
            <a:endParaRPr lang="en-US"/>
          </a:p>
        </p:txBody>
      </p:sp>
    </p:spTree>
    <p:extLst>
      <p:ext uri="{BB962C8B-B14F-4D97-AF65-F5344CB8AC3E}">
        <p14:creationId xmlns:p14="http://schemas.microsoft.com/office/powerpoint/2010/main" val="612061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17</a:t>
            </a:fld>
            <a:endParaRPr lang="en-US"/>
          </a:p>
        </p:txBody>
      </p:sp>
    </p:spTree>
    <p:extLst>
      <p:ext uri="{BB962C8B-B14F-4D97-AF65-F5344CB8AC3E}">
        <p14:creationId xmlns:p14="http://schemas.microsoft.com/office/powerpoint/2010/main" val="4253399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18</a:t>
            </a:fld>
            <a:endParaRPr lang="en-US"/>
          </a:p>
        </p:txBody>
      </p:sp>
    </p:spTree>
    <p:extLst>
      <p:ext uri="{BB962C8B-B14F-4D97-AF65-F5344CB8AC3E}">
        <p14:creationId xmlns:p14="http://schemas.microsoft.com/office/powerpoint/2010/main" val="2088319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E8EFDAD-5307-4833-A746-4BE7DBAC9AC6}" type="slidenum">
              <a:rPr lang="en-US">
                <a:solidFill>
                  <a:srgbClr val="000000"/>
                </a:solidFill>
              </a:rPr>
              <a:pPr>
                <a:defRPr/>
              </a:pPr>
              <a:t>19</a:t>
            </a:fld>
            <a:endParaRPr lang="en-US">
              <a:solidFill>
                <a:srgbClr val="000000"/>
              </a:solidFill>
            </a:endParaRPr>
          </a:p>
        </p:txBody>
      </p:sp>
      <p:sp>
        <p:nvSpPr>
          <p:cNvPr id="742402" name="Rectangle 2"/>
          <p:cNvSpPr>
            <a:spLocks noGrp="1" noRot="1" noChangeAspect="1" noChangeArrowheads="1" noTextEdit="1"/>
          </p:cNvSpPr>
          <p:nvPr>
            <p:ph type="sldImg"/>
          </p:nvPr>
        </p:nvSpPr>
        <p:spPr>
          <a:xfrm>
            <a:off x="-187325" y="817563"/>
            <a:ext cx="7269163" cy="4090987"/>
          </a:xfrm>
          <a:prstGeom prst="rect">
            <a:avLst/>
          </a:prstGeom>
          <a:ln/>
        </p:spPr>
      </p:sp>
      <p:sp>
        <p:nvSpPr>
          <p:cNvPr id="742403" name="Rectangle 3"/>
          <p:cNvSpPr>
            <a:spLocks noGrp="1" noChangeArrowheads="1"/>
          </p:cNvSpPr>
          <p:nvPr>
            <p:ph type="body" idx="1"/>
          </p:nvPr>
        </p:nvSpPr>
        <p:spPr>
          <a:xfrm>
            <a:off x="690518" y="5182500"/>
            <a:ext cx="5511817" cy="4908400"/>
          </a:xfrm>
          <a:prstGeom prst="rect">
            <a:avLst/>
          </a:prstGeom>
          <a:noFill/>
          <a:ln/>
        </p:spPr>
        <p:txBody>
          <a:bodyPr/>
          <a:lstStyle/>
          <a:p>
            <a:pPr marL="0" marR="0" indent="0" algn="l" defTabSz="914400" rtl="0" eaLnBrk="1" fontAlgn="base" latinLnBrk="0" hangingPunct="1">
              <a:lnSpc>
                <a:spcPct val="100000"/>
              </a:lnSpc>
              <a:spcBef>
                <a:spcPct val="30000"/>
              </a:spcBef>
              <a:spcAft>
                <a:spcPct val="0"/>
              </a:spcAft>
              <a:buClrTx/>
              <a:buSzPct val="155000"/>
              <a:buFontTx/>
              <a:buNone/>
              <a:tabLst/>
              <a:defRPr/>
            </a:pPr>
            <a:r>
              <a:rPr lang="en-US" sz="1200" kern="1200" dirty="0">
                <a:solidFill>
                  <a:schemeClr val="tx1"/>
                </a:solidFill>
                <a:latin typeface="Arial" charset="0"/>
                <a:ea typeface="ＭＳ Ｐゴシック" pitchFamily="34" charset="-128"/>
                <a:cs typeface="+mn-cs"/>
              </a:rPr>
              <a:t>In the</a:t>
            </a:r>
            <a:r>
              <a:rPr lang="en-US" sz="1200" kern="1200" baseline="0" dirty="0">
                <a:solidFill>
                  <a:schemeClr val="tx1"/>
                </a:solidFill>
                <a:latin typeface="Arial" charset="0"/>
                <a:ea typeface="ＭＳ Ｐゴシック" pitchFamily="34" charset="-128"/>
                <a:cs typeface="+mn-cs"/>
              </a:rPr>
              <a:t> previous lecture we introduced a mechanism for modeling rework and repetition by means of cycles: a repetition block starts with an XOR-join (entry point) and completes with an XOR-split (exit point) </a:t>
            </a:r>
            <a:endParaRPr lang="en-US" sz="1200" kern="1200" dirty="0">
              <a:solidFill>
                <a:schemeClr val="tx1"/>
              </a:solidFill>
              <a:latin typeface="Arial" charset="0"/>
              <a:ea typeface="ＭＳ Ｐゴシック" pitchFamily="34" charset="-128"/>
              <a:cs typeface="+mn-cs"/>
            </a:endParaRPr>
          </a:p>
          <a:p>
            <a:pPr marL="0" marR="0" indent="0" algn="l" defTabSz="914400" rtl="0" eaLnBrk="1" fontAlgn="base" latinLnBrk="0" hangingPunct="1">
              <a:lnSpc>
                <a:spcPct val="100000"/>
              </a:lnSpc>
              <a:spcBef>
                <a:spcPct val="30000"/>
              </a:spcBef>
              <a:spcAft>
                <a:spcPct val="0"/>
              </a:spcAft>
              <a:buClrTx/>
              <a:buSzPct val="155000"/>
              <a:buFontTx/>
              <a:buNone/>
              <a:tabLst/>
              <a:defRPr/>
            </a:pPr>
            <a:endParaRPr lang="en-US" sz="1200" kern="1200" dirty="0">
              <a:solidFill>
                <a:schemeClr val="tx1"/>
              </a:solidFill>
              <a:latin typeface="Arial" charset="0"/>
              <a:ea typeface="ＭＳ Ｐゴシック" pitchFamily="34" charset="-128"/>
              <a:cs typeface="+mn-cs"/>
            </a:endParaRPr>
          </a:p>
          <a:p>
            <a:pPr marL="0" marR="0" indent="0" algn="l" defTabSz="914400" rtl="0" eaLnBrk="1" fontAlgn="base" latinLnBrk="0" hangingPunct="1">
              <a:lnSpc>
                <a:spcPct val="100000"/>
              </a:lnSpc>
              <a:spcBef>
                <a:spcPct val="30000"/>
              </a:spcBef>
              <a:spcAft>
                <a:spcPct val="0"/>
              </a:spcAft>
              <a:buClrTx/>
              <a:buSzPct val="155000"/>
              <a:buFontTx/>
              <a:buNone/>
              <a:tabLst/>
              <a:defRPr/>
            </a:pPr>
            <a:endParaRPr lang="en-US" sz="1200" kern="1200" dirty="0">
              <a:solidFill>
                <a:schemeClr val="tx1"/>
              </a:solidFill>
              <a:latin typeface="Arial" charset="0"/>
              <a:ea typeface="ＭＳ Ｐゴシック" pitchFamily="34" charset="-128"/>
              <a:cs typeface="+mn-cs"/>
            </a:endParaRPr>
          </a:p>
          <a:p>
            <a:pPr marL="0" marR="0" indent="0" algn="l" defTabSz="914400" rtl="0" eaLnBrk="1" fontAlgn="base" latinLnBrk="0" hangingPunct="1">
              <a:lnSpc>
                <a:spcPct val="100000"/>
              </a:lnSpc>
              <a:spcBef>
                <a:spcPct val="30000"/>
              </a:spcBef>
              <a:spcAft>
                <a:spcPct val="0"/>
              </a:spcAft>
              <a:buClrTx/>
              <a:buSzPct val="155000"/>
              <a:buFontTx/>
              <a:buNone/>
              <a:tabLst/>
              <a:defRPr/>
            </a:pPr>
            <a:r>
              <a:rPr lang="en-US" sz="1200" kern="1200" dirty="0">
                <a:solidFill>
                  <a:schemeClr val="tx1"/>
                </a:solidFill>
                <a:latin typeface="Arial" charset="0"/>
                <a:ea typeface="ＭＳ Ｐゴシック" pitchFamily="34" charset="-128"/>
                <a:cs typeface="+mn-cs"/>
              </a:rPr>
              <a:t>Denoted with a circular arrow marker</a:t>
            </a:r>
          </a:p>
          <a:p>
            <a:pPr>
              <a:buSzPct val="155000"/>
            </a:pPr>
            <a:endParaRPr lang="en-AU" dirty="0">
              <a:ea typeface="ＭＳ Ｐゴシック"/>
              <a:sym typeface="Wingdings" pitchFamily="2" charset="2"/>
            </a:endParaRPr>
          </a:p>
        </p:txBody>
      </p:sp>
    </p:spTree>
    <p:extLst>
      <p:ext uri="{BB962C8B-B14F-4D97-AF65-F5344CB8AC3E}">
        <p14:creationId xmlns:p14="http://schemas.microsoft.com/office/powerpoint/2010/main" val="294193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EE4BC2A9-B9C4-42D1-A80F-964BBE86E6E1}" type="slidenum">
              <a:rPr lang="en-US">
                <a:solidFill>
                  <a:srgbClr val="000000"/>
                </a:solidFill>
              </a:rPr>
              <a:pPr/>
              <a:t>20</a:t>
            </a:fld>
            <a:endParaRPr lang="en-US">
              <a:solidFill>
                <a:srgbClr val="000000"/>
              </a:solidFill>
            </a:endParaRPr>
          </a:p>
        </p:txBody>
      </p:sp>
      <p:sp>
        <p:nvSpPr>
          <p:cNvPr id="1729538" name="Rectangle 2"/>
          <p:cNvSpPr>
            <a:spLocks noGrp="1" noRot="1" noChangeAspect="1" noChangeArrowheads="1" noTextEdit="1"/>
          </p:cNvSpPr>
          <p:nvPr>
            <p:ph type="sldImg"/>
          </p:nvPr>
        </p:nvSpPr>
        <p:spPr>
          <a:xfrm>
            <a:off x="-187325" y="819150"/>
            <a:ext cx="7267575" cy="4089400"/>
          </a:xfrm>
          <a:prstGeom prst="rect">
            <a:avLst/>
          </a:prstGeom>
          <a:ln/>
        </p:spPr>
      </p:sp>
      <p:sp>
        <p:nvSpPr>
          <p:cNvPr id="1729539" name="Rectangle 3"/>
          <p:cNvSpPr>
            <a:spLocks noGrp="1" noChangeArrowheads="1"/>
          </p:cNvSpPr>
          <p:nvPr>
            <p:ph type="body" idx="1"/>
          </p:nvPr>
        </p:nvSpPr>
        <p:spPr>
          <a:xfrm>
            <a:off x="688978" y="5180807"/>
            <a:ext cx="5514899" cy="4908401"/>
          </a:xfrm>
          <a:prstGeom prst="rect">
            <a:avLst/>
          </a:prstGeom>
        </p:spPr>
        <p:txBody>
          <a:bodyPr/>
          <a:lstStyle/>
          <a:p>
            <a:pPr marL="0" indent="0">
              <a:buNone/>
            </a:pPr>
            <a:r>
              <a:rPr lang="en-AU" sz="1200" dirty="0"/>
              <a:t>So far we have</a:t>
            </a:r>
            <a:r>
              <a:rPr lang="en-AU" sz="1200" baseline="0" dirty="0"/>
              <a:t> learnt how to model cycles. A </a:t>
            </a:r>
            <a:r>
              <a:rPr lang="en-AU" sz="1200" b="1" i="1" dirty="0"/>
              <a:t>cycle </a:t>
            </a:r>
            <a:r>
              <a:rPr lang="en-AU" sz="1200" dirty="0"/>
              <a:t>is a flow that goes back to an “earlier” point of the process. It is used to model parts of the process that can be repeated.</a:t>
            </a:r>
          </a:p>
          <a:p>
            <a:endParaRPr lang="en-AU" dirty="0"/>
          </a:p>
        </p:txBody>
      </p:sp>
    </p:spTree>
    <p:extLst>
      <p:ext uri="{BB962C8B-B14F-4D97-AF65-F5344CB8AC3E}">
        <p14:creationId xmlns:p14="http://schemas.microsoft.com/office/powerpoint/2010/main" val="112784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2759E-8999-4DBB-AFA5-27BEE8C6C2F0}" type="slidenum">
              <a:rPr lang="en-US" smtClean="0"/>
              <a:pPr/>
              <a:t>3</a:t>
            </a:fld>
            <a:endParaRPr lang="en-US"/>
          </a:p>
        </p:txBody>
      </p:sp>
    </p:spTree>
    <p:extLst>
      <p:ext uri="{BB962C8B-B14F-4D97-AF65-F5344CB8AC3E}">
        <p14:creationId xmlns:p14="http://schemas.microsoft.com/office/powerpoint/2010/main" val="364922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E740D24-EAA3-4392-89F2-CEC906A2A841}" type="slidenum">
              <a:rPr lang="en-US">
                <a:solidFill>
                  <a:srgbClr val="000000"/>
                </a:solidFill>
              </a:rPr>
              <a:pPr/>
              <a:t>21</a:t>
            </a:fld>
            <a:endParaRPr lang="en-US">
              <a:solidFill>
                <a:srgbClr val="000000"/>
              </a:solidFill>
            </a:endParaRPr>
          </a:p>
        </p:txBody>
      </p:sp>
      <p:sp>
        <p:nvSpPr>
          <p:cNvPr id="1727490" name="Rectangle 2"/>
          <p:cNvSpPr>
            <a:spLocks noGrp="1" noRot="1" noChangeAspect="1" noChangeArrowheads="1" noTextEdit="1"/>
          </p:cNvSpPr>
          <p:nvPr>
            <p:ph type="sldImg"/>
          </p:nvPr>
        </p:nvSpPr>
        <p:spPr>
          <a:xfrm>
            <a:off x="720725" y="819150"/>
            <a:ext cx="5451475" cy="4089400"/>
          </a:xfrm>
          <a:prstGeom prst="rect">
            <a:avLst/>
          </a:prstGeom>
          <a:ln/>
        </p:spPr>
      </p:sp>
      <p:sp>
        <p:nvSpPr>
          <p:cNvPr id="1727491" name="Rectangle 3"/>
          <p:cNvSpPr>
            <a:spLocks noGrp="1" noChangeArrowheads="1"/>
          </p:cNvSpPr>
          <p:nvPr>
            <p:ph type="body" idx="1"/>
          </p:nvPr>
        </p:nvSpPr>
        <p:spPr>
          <a:xfrm>
            <a:off x="688978" y="5180807"/>
            <a:ext cx="5514899" cy="4908401"/>
          </a:xfrm>
          <a:prstGeom prst="rect">
            <a:avLst/>
          </a:prstGeom>
        </p:spPr>
        <p:txBody>
          <a:bodyPr/>
          <a:lstStyle/>
          <a:p>
            <a:r>
              <a:rPr lang="en-AU" dirty="0"/>
              <a:t>The advantage of using activity loops is that the size</a:t>
            </a:r>
            <a:r>
              <a:rPr lang="en-AU" baseline="0" dirty="0"/>
              <a:t> of the model can be sensibly reduced, as the details of the repetition block are hidden inside the collapsed sub-process</a:t>
            </a:r>
            <a:endParaRPr lang="en-AU" dirty="0"/>
          </a:p>
        </p:txBody>
      </p:sp>
    </p:spTree>
    <p:extLst>
      <p:ext uri="{BB962C8B-B14F-4D97-AF65-F5344CB8AC3E}">
        <p14:creationId xmlns:p14="http://schemas.microsoft.com/office/powerpoint/2010/main" val="3922184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C0E4DB9-1C8F-4F14-ADF4-35C50C53B268}" type="slidenum">
              <a:rPr lang="en-US">
                <a:solidFill>
                  <a:srgbClr val="000000"/>
                </a:solidFill>
              </a:rPr>
              <a:pPr>
                <a:defRPr/>
              </a:pPr>
              <a:t>22</a:t>
            </a:fld>
            <a:endParaRPr lang="en-US">
              <a:solidFill>
                <a:srgbClr val="000000"/>
              </a:solidFill>
            </a:endParaRPr>
          </a:p>
        </p:txBody>
      </p:sp>
      <p:sp>
        <p:nvSpPr>
          <p:cNvPr id="1090562" name="Rectangle 2"/>
          <p:cNvSpPr>
            <a:spLocks noGrp="1" noRot="1" noChangeAspect="1" noChangeArrowheads="1" noTextEdit="1"/>
          </p:cNvSpPr>
          <p:nvPr>
            <p:ph type="sldImg"/>
          </p:nvPr>
        </p:nvSpPr>
        <p:spPr>
          <a:xfrm>
            <a:off x="814388" y="857250"/>
            <a:ext cx="5726112" cy="4295775"/>
          </a:xfrm>
          <a:prstGeom prst="rect">
            <a:avLst/>
          </a:prstGeom>
          <a:ln/>
        </p:spPr>
      </p:sp>
      <p:sp>
        <p:nvSpPr>
          <p:cNvPr id="1090563" name="Rectangle 3"/>
          <p:cNvSpPr>
            <a:spLocks noGrp="1" noChangeArrowheads="1"/>
          </p:cNvSpPr>
          <p:nvPr>
            <p:ph type="body" idx="1"/>
          </p:nvPr>
        </p:nvSpPr>
        <p:spPr>
          <a:xfrm>
            <a:off x="736553" y="5441625"/>
            <a:ext cx="5879271" cy="5153820"/>
          </a:xfrm>
          <a:prstGeom prst="rect">
            <a:avLst/>
          </a:prstGeom>
          <a:noFill/>
          <a:ln/>
        </p:spPr>
        <p:txBody>
          <a:bodyPr/>
          <a:lstStyle/>
          <a:p>
            <a:pPr defTabSz="966612">
              <a:buSzPct val="155000"/>
              <a:defRPr/>
            </a:pPr>
            <a:r>
              <a:rPr lang="en-AU" sz="1300" dirty="0"/>
              <a:t>Denoted with a three-vertical lines marker</a:t>
            </a:r>
          </a:p>
          <a:p>
            <a:pPr>
              <a:buSzPct val="155000"/>
            </a:pPr>
            <a:endParaRPr lang="en-AU" dirty="0">
              <a:ea typeface="ＭＳ Ｐゴシック"/>
              <a:sym typeface="Wingdings" pitchFamily="2" charset="2"/>
            </a:endParaRPr>
          </a:p>
        </p:txBody>
      </p:sp>
    </p:spTree>
    <p:extLst>
      <p:ext uri="{BB962C8B-B14F-4D97-AF65-F5344CB8AC3E}">
        <p14:creationId xmlns:p14="http://schemas.microsoft.com/office/powerpoint/2010/main" val="30536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858838"/>
            <a:ext cx="7631113" cy="4294187"/>
          </a:xfrm>
          <a:prstGeom prst="rect">
            <a:avLst/>
          </a:prstGeom>
          <a:noFill/>
          <a:ln w="12700">
            <a:solidFill>
              <a:prstClr val="black"/>
            </a:solidFill>
          </a:ln>
        </p:spPr>
      </p:sp>
      <p:sp>
        <p:nvSpPr>
          <p:cNvPr id="3" name="Notes Placeholder 2"/>
          <p:cNvSpPr>
            <a:spLocks noGrp="1"/>
          </p:cNvSpPr>
          <p:nvPr>
            <p:ph type="body" idx="1"/>
          </p:nvPr>
        </p:nvSpPr>
        <p:spPr>
          <a:xfrm>
            <a:off x="734911" y="5439848"/>
            <a:ext cx="5882559" cy="5153821"/>
          </a:xfrm>
          <a:prstGeom prst="rect">
            <a:avLst/>
          </a:prstGeom>
        </p:spPr>
        <p:txBody>
          <a:bodyPr>
            <a:normAutofit/>
          </a:bodyPr>
          <a:lstStyle/>
          <a:p>
            <a:endParaRPr lang="en-AU"/>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23</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251407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858838"/>
            <a:ext cx="7631113" cy="4294187"/>
          </a:xfrm>
          <a:prstGeom prst="rect">
            <a:avLst/>
          </a:prstGeom>
          <a:noFill/>
          <a:ln w="12700">
            <a:solidFill>
              <a:prstClr val="black"/>
            </a:solidFill>
          </a:ln>
        </p:spPr>
      </p:sp>
      <p:sp>
        <p:nvSpPr>
          <p:cNvPr id="3" name="Notes Placeholder 2"/>
          <p:cNvSpPr>
            <a:spLocks noGrp="1"/>
          </p:cNvSpPr>
          <p:nvPr>
            <p:ph type="body" idx="1"/>
          </p:nvPr>
        </p:nvSpPr>
        <p:spPr>
          <a:xfrm>
            <a:off x="734911" y="5439848"/>
            <a:ext cx="5882559" cy="5153821"/>
          </a:xfrm>
          <a:prstGeom prst="rect">
            <a:avLst/>
          </a:prstGeom>
        </p:spPr>
        <p:txBody>
          <a:bodyPr>
            <a:normAutofit/>
          </a:bodyPr>
          <a:lstStyle/>
          <a:p>
            <a:endParaRPr lang="en-AU"/>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24</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1156641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858838"/>
            <a:ext cx="7631113" cy="4294187"/>
          </a:xfrm>
          <a:prstGeom prst="rect">
            <a:avLst/>
          </a:prstGeom>
          <a:noFill/>
          <a:ln w="12700">
            <a:solidFill>
              <a:prstClr val="black"/>
            </a:solidFill>
          </a:ln>
        </p:spPr>
      </p:sp>
      <p:sp>
        <p:nvSpPr>
          <p:cNvPr id="3" name="Notes Placeholder 2"/>
          <p:cNvSpPr>
            <a:spLocks noGrp="1"/>
          </p:cNvSpPr>
          <p:nvPr>
            <p:ph type="body" idx="1"/>
          </p:nvPr>
        </p:nvSpPr>
        <p:spPr>
          <a:xfrm>
            <a:off x="734911" y="5439848"/>
            <a:ext cx="5882559" cy="5153821"/>
          </a:xfrm>
          <a:prstGeom prst="rect">
            <a:avLst/>
          </a:prstGeom>
        </p:spPr>
        <p:txBody>
          <a:bodyPr>
            <a:normAutofit/>
          </a:bodyPr>
          <a:lstStyle/>
          <a:p>
            <a:endParaRPr lang="en-AU"/>
          </a:p>
        </p:txBody>
      </p:sp>
      <p:sp>
        <p:nvSpPr>
          <p:cNvPr id="4" name="Date Placeholder 3"/>
          <p:cNvSpPr>
            <a:spLocks noGrp="1"/>
          </p:cNvSpPr>
          <p:nvPr>
            <p:ph type="dt" idx="10"/>
          </p:nvPr>
        </p:nvSpPr>
        <p:spPr/>
        <p:txBody>
          <a:bodyPr/>
          <a:lstStyle/>
          <a:p>
            <a:pPr>
              <a:defRPr/>
            </a:pPr>
            <a:r>
              <a:rPr lang="de-DE">
                <a:solidFill>
                  <a:srgbClr val="000000"/>
                </a:solidFill>
              </a:rPr>
              <a:t>Lecture </a:t>
            </a:r>
            <a:r>
              <a:rPr lang="en-US">
                <a:solidFill>
                  <a:srgbClr val="000000"/>
                </a:solidFill>
              </a:rPr>
              <a:t>–</a:t>
            </a:r>
            <a:r>
              <a:rPr lang="de-DE">
                <a:solidFill>
                  <a:srgbClr val="000000"/>
                </a:solidFill>
              </a:rPr>
              <a:t> 17 August 2009</a:t>
            </a:r>
            <a:endParaRPr lang="de-DE" dirty="0">
              <a:solidFill>
                <a:srgbClr val="000000"/>
              </a:solidFill>
            </a:endParaRPr>
          </a:p>
        </p:txBody>
      </p:sp>
      <p:sp>
        <p:nvSpPr>
          <p:cNvPr id="5" name="Slide Number Placeholder 4"/>
          <p:cNvSpPr>
            <a:spLocks noGrp="1"/>
          </p:cNvSpPr>
          <p:nvPr>
            <p:ph type="sldNum" sz="quarter" idx="11"/>
          </p:nvPr>
        </p:nvSpPr>
        <p:spPr/>
        <p:txBody>
          <a:bodyPr/>
          <a:lstStyle/>
          <a:p>
            <a:pPr>
              <a:defRPr/>
            </a:pPr>
            <a:fld id="{1D449EE2-7562-49A9-B06F-4DF968013F6A}" type="slidenum">
              <a:rPr lang="de-DE" smtClean="0">
                <a:solidFill>
                  <a:srgbClr val="000000"/>
                </a:solidFill>
              </a:rPr>
              <a:pPr>
                <a:defRPr/>
              </a:pPr>
              <a:t>25</a:t>
            </a:fld>
            <a:endParaRPr lang="de-DE">
              <a:solidFill>
                <a:srgbClr val="000000"/>
              </a:solidFill>
            </a:endParaRPr>
          </a:p>
        </p:txBody>
      </p:sp>
      <p:sp>
        <p:nvSpPr>
          <p:cNvPr id="6" name="Footer Placeholder 5"/>
          <p:cNvSpPr>
            <a:spLocks noGrp="1"/>
          </p:cNvSpPr>
          <p:nvPr>
            <p:ph type="ftr" sz="quarter" idx="12"/>
          </p:nvPr>
        </p:nvSpPr>
        <p:spPr/>
        <p:txBody>
          <a:bodyPr/>
          <a:lstStyle/>
          <a:p>
            <a:pPr>
              <a:defRPr/>
            </a:pPr>
            <a:r>
              <a:rPr lang="de-DE">
                <a:solidFill>
                  <a:srgbClr val="000000"/>
                </a:solidFill>
              </a:rPr>
              <a:t>QUT Brisbane, Dr. Jan Recker</a:t>
            </a:r>
            <a:endParaRPr lang="de-DE" dirty="0">
              <a:solidFill>
                <a:srgbClr val="000000"/>
              </a:solidFill>
            </a:endParaRPr>
          </a:p>
        </p:txBody>
      </p:sp>
      <p:sp>
        <p:nvSpPr>
          <p:cNvPr id="7" name="Header Placeholder 6"/>
          <p:cNvSpPr>
            <a:spLocks noGrp="1"/>
          </p:cNvSpPr>
          <p:nvPr>
            <p:ph type="hdr" sz="quarter" idx="13"/>
          </p:nvPr>
        </p:nvSpPr>
        <p:spPr/>
        <p:txBody>
          <a:bodyPr/>
          <a:lstStyle/>
          <a:p>
            <a:pPr>
              <a:defRPr/>
            </a:pPr>
            <a:r>
              <a:rPr lang="de-DE">
                <a:solidFill>
                  <a:srgbClr val="000000"/>
                </a:solidFill>
              </a:rPr>
              <a:t>INB/INN320 </a:t>
            </a:r>
            <a:r>
              <a:rPr lang="en-US">
                <a:solidFill>
                  <a:srgbClr val="000000"/>
                </a:solidFill>
              </a:rPr>
              <a:t>–</a:t>
            </a:r>
            <a:r>
              <a:rPr lang="de-DE">
                <a:solidFill>
                  <a:srgbClr val="000000"/>
                </a:solidFill>
              </a:rPr>
              <a:t> Business Process Modelling</a:t>
            </a:r>
          </a:p>
        </p:txBody>
      </p:sp>
    </p:spTree>
    <p:extLst>
      <p:ext uri="{BB962C8B-B14F-4D97-AF65-F5344CB8AC3E}">
        <p14:creationId xmlns:p14="http://schemas.microsoft.com/office/powerpoint/2010/main" val="2775200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26</a:t>
            </a:fld>
            <a:endParaRPr lang="en-US"/>
          </a:p>
        </p:txBody>
      </p:sp>
    </p:spTree>
    <p:extLst>
      <p:ext uri="{BB962C8B-B14F-4D97-AF65-F5344CB8AC3E}">
        <p14:creationId xmlns:p14="http://schemas.microsoft.com/office/powerpoint/2010/main" val="2804664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take a step back and see how we can handle</a:t>
            </a:r>
            <a:r>
              <a:rPr lang="en-AU" baseline="0" dirty="0"/>
              <a:t> events in BPMN</a:t>
            </a:r>
            <a:endParaRPr lang="en-AU" dirty="0"/>
          </a:p>
          <a:p>
            <a:endParaRPr lang="en-AU" dirty="0"/>
          </a:p>
          <a:p>
            <a:r>
              <a:rPr lang="en-AU" dirty="0"/>
              <a:t>They affect</a:t>
            </a:r>
            <a:r>
              <a:rPr lang="en-AU" baseline="0" dirty="0"/>
              <a:t> the process flow in three ways</a:t>
            </a:r>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pPr/>
              <a:t>27</a:t>
            </a:fld>
            <a:endParaRPr lang="en-US"/>
          </a:p>
        </p:txBody>
      </p:sp>
    </p:spTree>
    <p:extLst>
      <p:ext uri="{BB962C8B-B14F-4D97-AF65-F5344CB8AC3E}">
        <p14:creationId xmlns:p14="http://schemas.microsoft.com/office/powerpoint/2010/main" val="795155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DB155F7-3DFF-4892-B74F-30FB6AE8C28E}" type="slidenum">
              <a:rPr lang="en-US"/>
              <a:pPr/>
              <a:t>28</a:t>
            </a:fld>
            <a:endParaRPr lang="en-US"/>
          </a:p>
        </p:txBody>
      </p:sp>
      <p:sp>
        <p:nvSpPr>
          <p:cNvPr id="1542146" name="Rectangle 2"/>
          <p:cNvSpPr>
            <a:spLocks noGrp="1" noRot="1" noChangeAspect="1" noChangeArrowheads="1" noTextEdit="1"/>
          </p:cNvSpPr>
          <p:nvPr>
            <p:ph type="sldImg"/>
          </p:nvPr>
        </p:nvSpPr>
        <p:spPr>
          <a:xfrm>
            <a:off x="720725" y="819150"/>
            <a:ext cx="5451475" cy="4089400"/>
          </a:xfrm>
          <a:prstGeom prst="rect">
            <a:avLst/>
          </a:prstGeom>
          <a:ln/>
        </p:spPr>
      </p:sp>
      <p:sp>
        <p:nvSpPr>
          <p:cNvPr id="1542147" name="Rectangle 3"/>
          <p:cNvSpPr>
            <a:spLocks noGrp="1" noChangeArrowheads="1"/>
          </p:cNvSpPr>
          <p:nvPr>
            <p:ph type="body" idx="1"/>
          </p:nvPr>
        </p:nvSpPr>
        <p:spPr>
          <a:xfrm>
            <a:off x="688978" y="5180807"/>
            <a:ext cx="5514899" cy="4908401"/>
          </a:xfrm>
          <a:prstGeom prst="rect">
            <a:avLst/>
          </a:prstGeom>
        </p:spPr>
        <p:txBody>
          <a:bodyPr/>
          <a:lstStyle/>
          <a:p>
            <a:r>
              <a:rPr lang="en-AU"/>
              <a:t>So far</a:t>
            </a:r>
            <a:r>
              <a:rPr lang="en-AU" baseline="0"/>
              <a:t> we have seen these events</a:t>
            </a:r>
            <a:endParaRPr lang="en-AU" dirty="0"/>
          </a:p>
        </p:txBody>
      </p:sp>
    </p:spTree>
    <p:extLst>
      <p:ext uri="{BB962C8B-B14F-4D97-AF65-F5344CB8AC3E}">
        <p14:creationId xmlns:p14="http://schemas.microsoft.com/office/powerpoint/2010/main" val="1463653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243A262-2157-4782-B4F9-78452792ECA3}" type="slidenum">
              <a:rPr lang="en-US"/>
              <a:pPr/>
              <a:t>29</a:t>
            </a:fld>
            <a:endParaRPr lang="en-US"/>
          </a:p>
        </p:txBody>
      </p:sp>
      <p:sp>
        <p:nvSpPr>
          <p:cNvPr id="1616898" name="Rectangle 2"/>
          <p:cNvSpPr>
            <a:spLocks noGrp="1" noRot="1" noChangeAspect="1" noChangeArrowheads="1" noTextEdit="1"/>
          </p:cNvSpPr>
          <p:nvPr>
            <p:ph type="sldImg"/>
          </p:nvPr>
        </p:nvSpPr>
        <p:spPr>
          <a:xfrm>
            <a:off x="995363" y="768350"/>
            <a:ext cx="5111750" cy="3835400"/>
          </a:xfrm>
          <a:prstGeom prst="rect">
            <a:avLst/>
          </a:prstGeom>
          <a:ln/>
        </p:spPr>
      </p:sp>
      <p:sp>
        <p:nvSpPr>
          <p:cNvPr id="1616899" name="Rectangle 3"/>
          <p:cNvSpPr>
            <a:spLocks noGrp="1" noChangeArrowheads="1"/>
          </p:cNvSpPr>
          <p:nvPr>
            <p:ph type="body" idx="1"/>
          </p:nvPr>
        </p:nvSpPr>
        <p:spPr>
          <a:xfrm>
            <a:off x="709931" y="4860173"/>
            <a:ext cx="5682615" cy="4604624"/>
          </a:xfrm>
          <a:prstGeom prst="rect">
            <a:avLst/>
          </a:prstGeom>
        </p:spPr>
        <p:txBody>
          <a:bodyPr/>
          <a:lstStyle/>
          <a:p>
            <a:endParaRPr lang="en-AU" dirty="0"/>
          </a:p>
        </p:txBody>
      </p:sp>
    </p:spTree>
    <p:extLst>
      <p:ext uri="{BB962C8B-B14F-4D97-AF65-F5344CB8AC3E}">
        <p14:creationId xmlns:p14="http://schemas.microsoft.com/office/powerpoint/2010/main" val="328765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30</a:t>
            </a:fld>
            <a:endParaRPr lang="en-US"/>
          </a:p>
        </p:txBody>
      </p:sp>
    </p:spTree>
    <p:extLst>
      <p:ext uri="{BB962C8B-B14F-4D97-AF65-F5344CB8AC3E}">
        <p14:creationId xmlns:p14="http://schemas.microsoft.com/office/powerpoint/2010/main" val="169638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4</a:t>
            </a:fld>
            <a:endParaRPr lang="en-US"/>
          </a:p>
        </p:txBody>
      </p:sp>
    </p:spTree>
    <p:extLst>
      <p:ext uri="{BB962C8B-B14F-4D97-AF65-F5344CB8AC3E}">
        <p14:creationId xmlns:p14="http://schemas.microsoft.com/office/powerpoint/2010/main" val="1125374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CF4A0DE-B0BE-4C92-BA91-927F24B18080}" type="slidenum">
              <a:rPr lang="en-US"/>
              <a:pPr/>
              <a:t>31</a:t>
            </a:fld>
            <a:endParaRPr lang="en-US"/>
          </a:p>
        </p:txBody>
      </p:sp>
      <p:sp>
        <p:nvSpPr>
          <p:cNvPr id="1614850" name="Rectangle 2"/>
          <p:cNvSpPr>
            <a:spLocks noGrp="1" noRot="1" noChangeAspect="1" noChangeArrowheads="1" noTextEdit="1"/>
          </p:cNvSpPr>
          <p:nvPr>
            <p:ph type="sldImg"/>
          </p:nvPr>
        </p:nvSpPr>
        <p:spPr>
          <a:xfrm>
            <a:off x="-187325" y="819150"/>
            <a:ext cx="7267575" cy="4089400"/>
          </a:xfrm>
          <a:prstGeom prst="rect">
            <a:avLst/>
          </a:prstGeom>
          <a:ln/>
        </p:spPr>
      </p:sp>
      <p:sp>
        <p:nvSpPr>
          <p:cNvPr id="1614851" name="Rectangle 3"/>
          <p:cNvSpPr>
            <a:spLocks noGrp="1" noChangeArrowheads="1"/>
          </p:cNvSpPr>
          <p:nvPr>
            <p:ph type="body" idx="1"/>
          </p:nvPr>
        </p:nvSpPr>
        <p:spPr>
          <a:xfrm>
            <a:off x="688978" y="5180807"/>
            <a:ext cx="5514899" cy="4908401"/>
          </a:xfrm>
          <a:prstGeom prst="rect">
            <a:avLst/>
          </a:prstGeom>
        </p:spPr>
        <p:txBody>
          <a:bodyPr/>
          <a:lstStyle/>
          <a:p>
            <a:endParaRPr lang="en-AU" dirty="0"/>
          </a:p>
        </p:txBody>
      </p:sp>
    </p:spTree>
    <p:extLst>
      <p:ext uri="{BB962C8B-B14F-4D97-AF65-F5344CB8AC3E}">
        <p14:creationId xmlns:p14="http://schemas.microsoft.com/office/powerpoint/2010/main" val="1720637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75201EA-4EE7-4BFC-8A83-085E6C2DFFA5}" type="slidenum">
              <a:rPr lang="en-US"/>
              <a:pPr/>
              <a:t>32</a:t>
            </a:fld>
            <a:endParaRPr lang="en-US"/>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p:txBody>
          <a:bodyPr/>
          <a:lstStyle/>
          <a:p>
            <a:r>
              <a:rPr lang="en-AU" dirty="0"/>
              <a:t>Point to the fact that the PO response needs to be prepared and this is what the last activity does.</a:t>
            </a:r>
          </a:p>
        </p:txBody>
      </p:sp>
    </p:spTree>
    <p:extLst>
      <p:ext uri="{BB962C8B-B14F-4D97-AF65-F5344CB8AC3E}">
        <p14:creationId xmlns:p14="http://schemas.microsoft.com/office/powerpoint/2010/main" val="4010292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785A9E1-E24E-4C3A-BE0F-D7959D3EA3DF}" type="slidenum">
              <a:rPr lang="en-US"/>
              <a:pPr/>
              <a:t>33</a:t>
            </a:fld>
            <a:endParaRPr lang="en-US"/>
          </a:p>
        </p:txBody>
      </p:sp>
      <p:sp>
        <p:nvSpPr>
          <p:cNvPr id="1657858" name="Rectangle 2"/>
          <p:cNvSpPr>
            <a:spLocks noGrp="1" noRot="1" noChangeAspect="1" noChangeArrowheads="1" noTextEdit="1"/>
          </p:cNvSpPr>
          <p:nvPr>
            <p:ph type="sldImg"/>
          </p:nvPr>
        </p:nvSpPr>
        <p:spPr>
          <a:xfrm>
            <a:off x="-187325" y="819150"/>
            <a:ext cx="7267575" cy="4089400"/>
          </a:xfrm>
          <a:prstGeom prst="rect">
            <a:avLst/>
          </a:prstGeom>
          <a:ln/>
        </p:spPr>
      </p:sp>
      <p:sp>
        <p:nvSpPr>
          <p:cNvPr id="1657859" name="Rectangle 3"/>
          <p:cNvSpPr>
            <a:spLocks noGrp="1" noChangeArrowheads="1"/>
          </p:cNvSpPr>
          <p:nvPr>
            <p:ph type="body" idx="1"/>
          </p:nvPr>
        </p:nvSpPr>
        <p:spPr>
          <a:xfrm>
            <a:off x="688978" y="5180807"/>
            <a:ext cx="5514899" cy="4908401"/>
          </a:xfrm>
          <a:prstGeom prst="rect">
            <a:avLst/>
          </a:prstGeom>
        </p:spPr>
        <p:txBody>
          <a:bodyPr/>
          <a:lstStyle/>
          <a:p>
            <a:r>
              <a:rPr lang="en-AU" dirty="0"/>
              <a:t>We should always specify</a:t>
            </a:r>
            <a:r>
              <a:rPr lang="en-AU" baseline="0" dirty="0"/>
              <a:t> the type of an event when this is known, as this improves the understanding of the model but does not increase its complexity/size</a:t>
            </a:r>
            <a:endParaRPr lang="en-AU" dirty="0"/>
          </a:p>
        </p:txBody>
      </p:sp>
    </p:spTree>
    <p:extLst>
      <p:ext uri="{BB962C8B-B14F-4D97-AF65-F5344CB8AC3E}">
        <p14:creationId xmlns:p14="http://schemas.microsoft.com/office/powerpoint/2010/main" val="1061645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lvl="1"/>
            <a:r>
              <a:rPr lang="en-AU" dirty="0">
                <a:ea typeface="ＭＳ Ｐゴシック" charset="0"/>
              </a:rPr>
              <a:t>See </a:t>
            </a:r>
            <a:r>
              <a:rPr lang="ja-JP" altLang="en-AU" dirty="0">
                <a:ea typeface="ＭＳ Ｐゴシック" charset="0"/>
              </a:rPr>
              <a:t>“</a:t>
            </a:r>
            <a:r>
              <a:rPr lang="en-AU" altLang="ja-JP" dirty="0">
                <a:ea typeface="ＭＳ Ｐゴシック" charset="0"/>
              </a:rPr>
              <a:t>exclusive choice</a:t>
            </a:r>
            <a:r>
              <a:rPr lang="ja-JP" altLang="en-AU" dirty="0">
                <a:ea typeface="ＭＳ Ｐゴシック" charset="0"/>
              </a:rPr>
              <a:t>”</a:t>
            </a:r>
            <a:r>
              <a:rPr lang="en-AU" altLang="ja-JP" dirty="0">
                <a:ea typeface="ＭＳ Ｐゴシック" charset="0"/>
              </a:rPr>
              <a:t> pattern: </a:t>
            </a:r>
            <a:r>
              <a:rPr lang="en-AU" altLang="ja-JP" dirty="0">
                <a:ea typeface="ＭＳ Ｐゴシック" charset="0"/>
                <a:hlinkClick r:id="rId3"/>
              </a:rPr>
              <a:t>http://www.workflowpatterns.com/patterns/control/basic/wcp4_animation.php</a:t>
            </a:r>
            <a:r>
              <a:rPr lang="en-AU" altLang="ja-JP" dirty="0">
                <a:ea typeface="ＭＳ Ｐゴシック" charset="0"/>
              </a:rPr>
              <a:t> </a:t>
            </a:r>
          </a:p>
          <a:p>
            <a:pPr marL="0" lvl="1"/>
            <a:r>
              <a:rPr lang="en-AU" dirty="0">
                <a:ea typeface="ＭＳ Ｐゴシック" charset="0"/>
                <a:sym typeface="Wingdings" charset="0"/>
              </a:rPr>
              <a:t>See </a:t>
            </a:r>
            <a:r>
              <a:rPr lang="ja-JP" altLang="en-AU" dirty="0">
                <a:ea typeface="ＭＳ Ｐゴシック" charset="0"/>
                <a:sym typeface="Wingdings" charset="0"/>
              </a:rPr>
              <a:t>“</a:t>
            </a:r>
            <a:r>
              <a:rPr lang="en-AU" altLang="ja-JP" dirty="0">
                <a:ea typeface="ＭＳ Ｐゴシック" charset="0"/>
                <a:sym typeface="Wingdings" charset="0"/>
              </a:rPr>
              <a:t>deferred choice</a:t>
            </a:r>
            <a:r>
              <a:rPr lang="ja-JP" altLang="en-AU" dirty="0">
                <a:ea typeface="ＭＳ Ｐゴシック" charset="0"/>
                <a:sym typeface="Wingdings" charset="0"/>
              </a:rPr>
              <a:t>”</a:t>
            </a:r>
            <a:r>
              <a:rPr lang="en-AU" altLang="ja-JP" dirty="0">
                <a:ea typeface="ＭＳ Ｐゴシック" charset="0"/>
                <a:sym typeface="Wingdings" charset="0"/>
              </a:rPr>
              <a:t> pattern: </a:t>
            </a:r>
            <a:r>
              <a:rPr lang="en-AU" altLang="ja-JP" dirty="0">
                <a:ea typeface="ＭＳ Ｐゴシック" charset="0"/>
                <a:sym typeface="Wingdings" charset="0"/>
                <a:hlinkClick r:id="rId4"/>
              </a:rPr>
              <a:t>http://www.workflowpatterns.com/patterns/control/state/wcp16.php</a:t>
            </a:r>
            <a:r>
              <a:rPr lang="en-AU" altLang="ja-JP" dirty="0">
                <a:ea typeface="ＭＳ Ｐゴシック" charset="0"/>
                <a:sym typeface="Wingdings" charset="0"/>
              </a:rPr>
              <a:t> </a:t>
            </a:r>
          </a:p>
          <a:p>
            <a:endParaRPr lang="en-US" dirty="0">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b="1">
                <a:solidFill>
                  <a:schemeClr val="tx1"/>
                </a:solidFill>
                <a:latin typeface="Arial" charset="0"/>
                <a:ea typeface="ＭＳ Ｐゴシック" charset="0"/>
                <a:cs typeface="ＭＳ Ｐゴシック" charset="0"/>
              </a:defRPr>
            </a:lvl1pPr>
            <a:lvl2pPr marL="742950" indent="-285750" defTabSz="973138" eaLnBrk="0" hangingPunct="0">
              <a:defRPr sz="2400" b="1">
                <a:solidFill>
                  <a:schemeClr val="tx1"/>
                </a:solidFill>
                <a:latin typeface="Arial" charset="0"/>
                <a:ea typeface="ＭＳ Ｐゴシック" charset="0"/>
              </a:defRPr>
            </a:lvl2pPr>
            <a:lvl3pPr marL="1143000" indent="-228600" defTabSz="973138" eaLnBrk="0" hangingPunct="0">
              <a:defRPr sz="2400" b="1">
                <a:solidFill>
                  <a:schemeClr val="tx1"/>
                </a:solidFill>
                <a:latin typeface="Arial" charset="0"/>
                <a:ea typeface="ＭＳ Ｐゴシック" charset="0"/>
              </a:defRPr>
            </a:lvl3pPr>
            <a:lvl4pPr marL="1600200" indent="-228600" defTabSz="973138" eaLnBrk="0" hangingPunct="0">
              <a:defRPr sz="2400" b="1">
                <a:solidFill>
                  <a:schemeClr val="tx1"/>
                </a:solidFill>
                <a:latin typeface="Arial" charset="0"/>
                <a:ea typeface="ＭＳ Ｐゴシック" charset="0"/>
              </a:defRPr>
            </a:lvl4pPr>
            <a:lvl5pPr marL="2057400" indent="-228600" defTabSz="973138" eaLnBrk="0" hangingPunct="0">
              <a:defRPr sz="2400" b="1">
                <a:solidFill>
                  <a:schemeClr val="tx1"/>
                </a:solidFill>
                <a:latin typeface="Arial" charset="0"/>
                <a:ea typeface="ＭＳ Ｐゴシック" charset="0"/>
              </a:defRPr>
            </a:lvl5pPr>
            <a:lvl6pPr marL="2514600" indent="-228600" defTabSz="973138"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973138"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973138"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973138"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732BB690-6CFC-2541-967C-1070354B7426}" type="slidenum">
              <a:rPr lang="en-AU" sz="1300" b="0"/>
              <a:pPr eaLnBrk="1" hangingPunct="1"/>
              <a:t>34</a:t>
            </a:fld>
            <a:endParaRPr lang="en-AU" sz="1300" b="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78FCD7F-6781-40E7-8A2D-B7B44252DC90}" type="slidenum">
              <a:rPr lang="en-US">
                <a:solidFill>
                  <a:srgbClr val="000000"/>
                </a:solidFill>
              </a:rPr>
              <a:pPr/>
              <a:t>35</a:t>
            </a:fld>
            <a:endParaRPr lang="en-US">
              <a:solidFill>
                <a:srgbClr val="000000"/>
              </a:solidFill>
            </a:endParaRPr>
          </a:p>
        </p:txBody>
      </p:sp>
      <p:sp>
        <p:nvSpPr>
          <p:cNvPr id="1547266" name="Rectangle 2"/>
          <p:cNvSpPr>
            <a:spLocks noGrp="1" noRot="1" noChangeAspect="1" noChangeArrowheads="1" noTextEdit="1"/>
          </p:cNvSpPr>
          <p:nvPr>
            <p:ph type="sldImg"/>
          </p:nvPr>
        </p:nvSpPr>
        <p:spPr>
          <a:xfrm>
            <a:off x="209550" y="806450"/>
            <a:ext cx="7156450" cy="4027488"/>
          </a:xfrm>
          <a:prstGeom prst="rect">
            <a:avLst/>
          </a:prstGeom>
          <a:ln/>
        </p:spPr>
      </p:sp>
      <p:sp>
        <p:nvSpPr>
          <p:cNvPr id="1547267" name="Rectangle 3"/>
          <p:cNvSpPr>
            <a:spLocks noGrp="1" noChangeArrowheads="1"/>
          </p:cNvSpPr>
          <p:nvPr>
            <p:ph type="body" idx="1"/>
          </p:nvPr>
        </p:nvSpPr>
        <p:spPr>
          <a:xfrm>
            <a:off x="757260" y="5103183"/>
            <a:ext cx="6061456" cy="4834855"/>
          </a:xfrm>
          <a:prstGeom prst="rect">
            <a:avLst/>
          </a:prstGeom>
        </p:spPr>
        <p:txBody>
          <a:bodyPr/>
          <a:lstStyle/>
          <a:p>
            <a:r>
              <a:rPr lang="en-AU" dirty="0"/>
              <a:t>What we saw in the previous lecture is called “data-driven” XOR-split,</a:t>
            </a:r>
            <a:r>
              <a:rPr lang="en-AU" baseline="0" dirty="0"/>
              <a:t> as opposed to the “event-driven” XOR-split</a:t>
            </a:r>
          </a:p>
          <a:p>
            <a:endParaRPr lang="en-AU" baseline="0" dirty="0"/>
          </a:p>
          <a:p>
            <a:r>
              <a:rPr lang="en-AU" baseline="0" dirty="0"/>
              <a:t>Talk about the symbol: a diamond marked with an intermediate catching event whose symbol is an empty pentagon</a:t>
            </a:r>
            <a:endParaRPr lang="en-AU" dirty="0"/>
          </a:p>
        </p:txBody>
      </p:sp>
    </p:spTree>
    <p:extLst>
      <p:ext uri="{BB962C8B-B14F-4D97-AF65-F5344CB8AC3E}">
        <p14:creationId xmlns:p14="http://schemas.microsoft.com/office/powerpoint/2010/main" val="2813055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36</a:t>
            </a:fld>
            <a:endParaRPr lang="en-US"/>
          </a:p>
        </p:txBody>
      </p:sp>
    </p:spTree>
    <p:extLst>
      <p:ext uri="{BB962C8B-B14F-4D97-AF65-F5344CB8AC3E}">
        <p14:creationId xmlns:p14="http://schemas.microsoft.com/office/powerpoint/2010/main" val="4171000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B499C86-5E96-4DB1-816E-22A46B65C962}" type="slidenum">
              <a:rPr lang="en-US">
                <a:solidFill>
                  <a:srgbClr val="000000"/>
                </a:solidFill>
              </a:rPr>
              <a:pPr/>
              <a:t>37</a:t>
            </a:fld>
            <a:endParaRPr lang="en-US">
              <a:solidFill>
                <a:srgbClr val="000000"/>
              </a:solidFill>
            </a:endParaRPr>
          </a:p>
        </p:txBody>
      </p:sp>
      <p:sp>
        <p:nvSpPr>
          <p:cNvPr id="1549314" name="Rectangle 2"/>
          <p:cNvSpPr>
            <a:spLocks noGrp="1" noRot="1" noChangeAspect="1" noChangeArrowheads="1" noTextEdit="1"/>
          </p:cNvSpPr>
          <p:nvPr>
            <p:ph type="sldImg"/>
          </p:nvPr>
        </p:nvSpPr>
        <p:spPr>
          <a:xfrm>
            <a:off x="209550" y="806450"/>
            <a:ext cx="7156450" cy="4027488"/>
          </a:xfrm>
          <a:prstGeom prst="rect">
            <a:avLst/>
          </a:prstGeom>
          <a:ln/>
        </p:spPr>
      </p:sp>
      <p:sp>
        <p:nvSpPr>
          <p:cNvPr id="1549315" name="Rectangle 3"/>
          <p:cNvSpPr>
            <a:spLocks noGrp="1" noChangeArrowheads="1"/>
          </p:cNvSpPr>
          <p:nvPr>
            <p:ph type="body" idx="1"/>
          </p:nvPr>
        </p:nvSpPr>
        <p:spPr>
          <a:xfrm>
            <a:off x="757260" y="5103183"/>
            <a:ext cx="6061456" cy="4834855"/>
          </a:xfrm>
          <a:prstGeom prst="rect">
            <a:avLst/>
          </a:prstGeom>
        </p:spPr>
        <p:txBody>
          <a:bodyPr/>
          <a:lstStyle/>
          <a:p>
            <a:endParaRPr lang="en-AU" dirty="0"/>
          </a:p>
        </p:txBody>
      </p:sp>
    </p:spTree>
    <p:extLst>
      <p:ext uri="{BB962C8B-B14F-4D97-AF65-F5344CB8AC3E}">
        <p14:creationId xmlns:p14="http://schemas.microsoft.com/office/powerpoint/2010/main" val="1623003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38</a:t>
            </a:fld>
            <a:endParaRPr lang="en-US"/>
          </a:p>
        </p:txBody>
      </p:sp>
    </p:spTree>
    <p:extLst>
      <p:ext uri="{BB962C8B-B14F-4D97-AF65-F5344CB8AC3E}">
        <p14:creationId xmlns:p14="http://schemas.microsoft.com/office/powerpoint/2010/main" val="3438045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Provide examples of exceptions (business</a:t>
            </a:r>
            <a:r>
              <a:rPr lang="en-AU" baseline="0" dirty="0"/>
              <a:t> faults, technology faults)</a:t>
            </a:r>
            <a:r>
              <a:rPr lang="en-AU" dirty="0"/>
              <a:t> </a:t>
            </a:r>
          </a:p>
          <a:p>
            <a:endParaRPr lang="en-AU" dirty="0"/>
          </a:p>
          <a:p>
            <a:r>
              <a:rPr lang="en-AU" dirty="0"/>
              <a:t>An</a:t>
            </a:r>
            <a:r>
              <a:rPr lang="en-AU" baseline="0" dirty="0"/>
              <a:t> exception is not handled, leading to a negative outcome. For example the order is cancelled, or the product is discontinued. The negative outcome is that the order isn’t fulfilled</a:t>
            </a:r>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pPr/>
              <a:t>39</a:t>
            </a:fld>
            <a:endParaRPr lang="en-US"/>
          </a:p>
        </p:txBody>
      </p:sp>
    </p:spTree>
    <p:extLst>
      <p:ext uri="{BB962C8B-B14F-4D97-AF65-F5344CB8AC3E}">
        <p14:creationId xmlns:p14="http://schemas.microsoft.com/office/powerpoint/2010/main" val="681782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FB05344-6B2D-46FF-868A-C0029D1B7205}" type="slidenum">
              <a:rPr lang="en-US">
                <a:solidFill>
                  <a:srgbClr val="000000"/>
                </a:solidFill>
              </a:rPr>
              <a:pPr/>
              <a:t>40</a:t>
            </a:fld>
            <a:endParaRPr lang="en-US">
              <a:solidFill>
                <a:srgbClr val="000000"/>
              </a:solidFill>
            </a:endParaRPr>
          </a:p>
        </p:txBody>
      </p:sp>
      <p:sp>
        <p:nvSpPr>
          <p:cNvPr id="1546242" name="Rectangle 2"/>
          <p:cNvSpPr>
            <a:spLocks noGrp="1" noRot="1" noChangeAspect="1" noChangeArrowheads="1" noTextEdit="1"/>
          </p:cNvSpPr>
          <p:nvPr>
            <p:ph type="sldImg"/>
          </p:nvPr>
        </p:nvSpPr>
        <p:spPr>
          <a:xfrm>
            <a:off x="80963" y="730250"/>
            <a:ext cx="6496050" cy="3656013"/>
          </a:xfrm>
          <a:prstGeom prst="rect">
            <a:avLst/>
          </a:prstGeom>
          <a:ln/>
        </p:spPr>
      </p:sp>
      <p:sp>
        <p:nvSpPr>
          <p:cNvPr id="1546243" name="Rectangle 3"/>
          <p:cNvSpPr>
            <a:spLocks noGrp="1" noChangeArrowheads="1"/>
          </p:cNvSpPr>
          <p:nvPr>
            <p:ph type="body" idx="1"/>
          </p:nvPr>
        </p:nvSpPr>
        <p:spPr>
          <a:xfrm>
            <a:off x="665561" y="4628735"/>
            <a:ext cx="5327451" cy="4385355"/>
          </a:xfrm>
          <a:prstGeom prst="rect">
            <a:avLst/>
          </a:prstGeom>
        </p:spPr>
        <p:txBody>
          <a:bodyPr/>
          <a:lstStyle/>
          <a:p>
            <a:r>
              <a:rPr lang="en-AU" dirty="0"/>
              <a:t>This is a variant of the home loan application that we saw before,</a:t>
            </a:r>
            <a:r>
              <a:rPr lang="en-AU" baseline="0" dirty="0"/>
              <a:t> which includes checking for both liability and debts.</a:t>
            </a:r>
            <a:endParaRPr lang="en-AU" dirty="0"/>
          </a:p>
          <a:p>
            <a:endParaRPr lang="en-AU" dirty="0"/>
          </a:p>
          <a:p>
            <a:r>
              <a:rPr lang="en-AU" dirty="0"/>
              <a:t>Approved</a:t>
            </a:r>
            <a:r>
              <a:rPr lang="en-AU" baseline="0" dirty="0"/>
              <a:t> only if no debts and high liability.</a:t>
            </a:r>
          </a:p>
          <a:p>
            <a:r>
              <a:rPr lang="en-AU" baseline="0" dirty="0"/>
              <a:t>Rejected in all other cases: low liability, debts or both. </a:t>
            </a:r>
          </a:p>
          <a:p>
            <a:endParaRPr lang="en-AU" baseline="0" dirty="0"/>
          </a:p>
          <a:p>
            <a:r>
              <a:rPr lang="en-AU" baseline="0" dirty="0"/>
              <a:t>OPTIONAL: make token animation</a:t>
            </a:r>
            <a:endParaRPr lang="en-AU" dirty="0"/>
          </a:p>
          <a:p>
            <a:endParaRPr lang="en-AU" dirty="0"/>
          </a:p>
        </p:txBody>
      </p:sp>
    </p:spTree>
    <p:extLst>
      <p:ext uri="{BB962C8B-B14F-4D97-AF65-F5344CB8AC3E}">
        <p14:creationId xmlns:p14="http://schemas.microsoft.com/office/powerpoint/2010/main" val="844587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5</a:t>
            </a:fld>
            <a:endParaRPr lang="en-US"/>
          </a:p>
        </p:txBody>
      </p:sp>
    </p:spTree>
    <p:extLst>
      <p:ext uri="{BB962C8B-B14F-4D97-AF65-F5344CB8AC3E}">
        <p14:creationId xmlns:p14="http://schemas.microsoft.com/office/powerpoint/2010/main" val="3362651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FB05344-6B2D-46FF-868A-C0029D1B7205}" type="slidenum">
              <a:rPr lang="en-US">
                <a:solidFill>
                  <a:srgbClr val="000000"/>
                </a:solidFill>
              </a:rPr>
              <a:pPr/>
              <a:t>41</a:t>
            </a:fld>
            <a:endParaRPr lang="en-US">
              <a:solidFill>
                <a:srgbClr val="000000"/>
              </a:solidFill>
            </a:endParaRPr>
          </a:p>
        </p:txBody>
      </p:sp>
      <p:sp>
        <p:nvSpPr>
          <p:cNvPr id="1546242" name="Rectangle 2"/>
          <p:cNvSpPr>
            <a:spLocks noGrp="1" noRot="1" noChangeAspect="1" noChangeArrowheads="1" noTextEdit="1"/>
          </p:cNvSpPr>
          <p:nvPr>
            <p:ph type="sldImg"/>
          </p:nvPr>
        </p:nvSpPr>
        <p:spPr>
          <a:xfrm>
            <a:off x="80963" y="730250"/>
            <a:ext cx="6496050" cy="3656013"/>
          </a:xfrm>
          <a:prstGeom prst="rect">
            <a:avLst/>
          </a:prstGeom>
          <a:ln/>
        </p:spPr>
      </p:sp>
      <p:sp>
        <p:nvSpPr>
          <p:cNvPr id="1546243" name="Rectangle 3"/>
          <p:cNvSpPr>
            <a:spLocks noGrp="1" noChangeArrowheads="1"/>
          </p:cNvSpPr>
          <p:nvPr>
            <p:ph type="body" idx="1"/>
          </p:nvPr>
        </p:nvSpPr>
        <p:spPr>
          <a:xfrm>
            <a:off x="665561" y="4628735"/>
            <a:ext cx="5327451" cy="4385355"/>
          </a:xfrm>
          <a:prstGeom prst="rect">
            <a:avLst/>
          </a:prstGeom>
        </p:spPr>
        <p:txBody>
          <a:bodyPr/>
          <a:lstStyle/>
          <a:p>
            <a:r>
              <a:rPr lang="en-AU" dirty="0"/>
              <a:t>Remember our stock replenishment example at a restaurant</a:t>
            </a:r>
            <a:r>
              <a:rPr lang="en-AU" baseline="0" dirty="0"/>
              <a:t> chain?</a:t>
            </a:r>
          </a:p>
          <a:p>
            <a:r>
              <a:rPr lang="en-AU" baseline="0" dirty="0"/>
              <a:t>This process leads to two outcomes, but one is negative: so we should indicate it. The exception in this case is caused by the receipt of an error message, or by the fact that no message is received by Friday afternoon.</a:t>
            </a:r>
            <a:endParaRPr lang="en-AU" dirty="0"/>
          </a:p>
        </p:txBody>
      </p:sp>
    </p:spTree>
    <p:extLst>
      <p:ext uri="{BB962C8B-B14F-4D97-AF65-F5344CB8AC3E}">
        <p14:creationId xmlns:p14="http://schemas.microsoft.com/office/powerpoint/2010/main" val="2942699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63AF2BD-7924-4776-9F18-A6F3E995EDA4}" type="slidenum">
              <a:rPr lang="en-US">
                <a:solidFill>
                  <a:srgbClr val="000000"/>
                </a:solidFill>
              </a:rPr>
              <a:pPr/>
              <a:t>42</a:t>
            </a:fld>
            <a:endParaRPr lang="en-US">
              <a:solidFill>
                <a:srgbClr val="000000"/>
              </a:solidFill>
            </a:endParaRPr>
          </a:p>
        </p:txBody>
      </p:sp>
      <p:sp>
        <p:nvSpPr>
          <p:cNvPr id="1552386" name="Rectangle 2"/>
          <p:cNvSpPr>
            <a:spLocks noGrp="1" noRot="1" noChangeAspect="1" noChangeArrowheads="1" noTextEdit="1"/>
          </p:cNvSpPr>
          <p:nvPr>
            <p:ph type="sldImg"/>
          </p:nvPr>
        </p:nvSpPr>
        <p:spPr>
          <a:xfrm>
            <a:off x="892175" y="730250"/>
            <a:ext cx="4873625" cy="3656013"/>
          </a:xfrm>
          <a:prstGeom prst="rect">
            <a:avLst/>
          </a:prstGeom>
          <a:ln/>
        </p:spPr>
      </p:sp>
      <p:sp>
        <p:nvSpPr>
          <p:cNvPr id="1552387" name="Rectangle 3"/>
          <p:cNvSpPr>
            <a:spLocks noGrp="1" noChangeArrowheads="1"/>
          </p:cNvSpPr>
          <p:nvPr>
            <p:ph type="body" idx="1"/>
          </p:nvPr>
        </p:nvSpPr>
        <p:spPr>
          <a:xfrm>
            <a:off x="665561" y="4628735"/>
            <a:ext cx="5327451" cy="4385355"/>
          </a:xfrm>
          <a:prstGeom prst="rect">
            <a:avLst/>
          </a:prstGeom>
        </p:spPr>
        <p:txBody>
          <a:bodyPr/>
          <a:lstStyle/>
          <a:p>
            <a:r>
              <a:rPr lang="en-AU" dirty="0"/>
              <a:t>What can we do if we want to go beyond notifying exceptions to the reader?</a:t>
            </a:r>
          </a:p>
          <a:p>
            <a:r>
              <a:rPr lang="en-AU" dirty="0"/>
              <a:t>We</a:t>
            </a:r>
            <a:r>
              <a:rPr lang="en-AU" baseline="0" dirty="0"/>
              <a:t> need to handle them. BPMN provides a mechanism to handle 3 types of exceptions: internal, external and timeout. These types of exceptions are orthogonal to business vs IT. They can be applied to any of them, e.g. if a software application doesn’t reply within a given timeframe, then the activity is timed out, but it could also be: if the order is not shipped by Friday, then abort. Generally, however, external exceptions are business related, e.g. an order cancelation, while internal are both (stocks unavailability and system errors)</a:t>
            </a:r>
          </a:p>
        </p:txBody>
      </p:sp>
    </p:spTree>
    <p:extLst>
      <p:ext uri="{BB962C8B-B14F-4D97-AF65-F5344CB8AC3E}">
        <p14:creationId xmlns:p14="http://schemas.microsoft.com/office/powerpoint/2010/main" val="40266668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75201EA-4EE7-4BFC-8A83-085E6C2DFFA5}" type="slidenum">
              <a:rPr lang="en-US"/>
              <a:pPr/>
              <a:t>43</a:t>
            </a:fld>
            <a:endParaRPr lang="en-US"/>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748168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FB05344-6B2D-46FF-868A-C0029D1B7205}" type="slidenum">
              <a:rPr lang="en-US">
                <a:solidFill>
                  <a:srgbClr val="000000"/>
                </a:solidFill>
              </a:rPr>
              <a:pPr/>
              <a:t>44</a:t>
            </a:fld>
            <a:endParaRPr lang="en-US">
              <a:solidFill>
                <a:srgbClr val="000000"/>
              </a:solidFill>
            </a:endParaRPr>
          </a:p>
        </p:txBody>
      </p:sp>
      <p:sp>
        <p:nvSpPr>
          <p:cNvPr id="1546242" name="Rectangle 2"/>
          <p:cNvSpPr>
            <a:spLocks noGrp="1" noRot="1" noChangeAspect="1" noChangeArrowheads="1" noTextEdit="1"/>
          </p:cNvSpPr>
          <p:nvPr>
            <p:ph type="sldImg"/>
          </p:nvPr>
        </p:nvSpPr>
        <p:spPr>
          <a:xfrm>
            <a:off x="80963" y="730250"/>
            <a:ext cx="6496050" cy="3656013"/>
          </a:xfrm>
          <a:prstGeom prst="rect">
            <a:avLst/>
          </a:prstGeom>
          <a:ln/>
        </p:spPr>
      </p:sp>
      <p:sp>
        <p:nvSpPr>
          <p:cNvPr id="1546243" name="Rectangle 3"/>
          <p:cNvSpPr>
            <a:spLocks noGrp="1" noChangeArrowheads="1"/>
          </p:cNvSpPr>
          <p:nvPr>
            <p:ph type="body" idx="1"/>
          </p:nvPr>
        </p:nvSpPr>
        <p:spPr>
          <a:xfrm>
            <a:off x="665561" y="4628735"/>
            <a:ext cx="5327451" cy="4385355"/>
          </a:xfrm>
          <a:prstGeom prst="rect">
            <a:avLst/>
          </a:prstGeom>
        </p:spPr>
        <p:txBody>
          <a:bodyPr/>
          <a:lstStyle/>
          <a:p>
            <a:r>
              <a:rPr lang="en-AU" dirty="0"/>
              <a:t>Coming back to our PO handling process, we have two external exceptions,</a:t>
            </a:r>
            <a:r>
              <a:rPr lang="en-AU" baseline="0" dirty="0"/>
              <a:t> each triggered by an intermediate catching message event: one leads to repeating the bulk of the process, the other leads to an abrupt termination of the process</a:t>
            </a:r>
            <a:endParaRPr lang="en-AU" dirty="0"/>
          </a:p>
        </p:txBody>
      </p:sp>
    </p:spTree>
    <p:extLst>
      <p:ext uri="{BB962C8B-B14F-4D97-AF65-F5344CB8AC3E}">
        <p14:creationId xmlns:p14="http://schemas.microsoft.com/office/powerpoint/2010/main" val="1841719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2DACA9B6-00C3-4EFE-85CC-B915B74EE3C3}" type="slidenum">
              <a:rPr lang="en-US">
                <a:solidFill>
                  <a:srgbClr val="000000"/>
                </a:solidFill>
              </a:rPr>
              <a:pPr/>
              <a:t>45</a:t>
            </a:fld>
            <a:endParaRPr lang="en-US">
              <a:solidFill>
                <a:srgbClr val="000000"/>
              </a:solidFill>
            </a:endParaRPr>
          </a:p>
        </p:txBody>
      </p:sp>
      <p:sp>
        <p:nvSpPr>
          <p:cNvPr id="1798146" name="Rectangle 2"/>
          <p:cNvSpPr>
            <a:spLocks noGrp="1" noRot="1" noChangeAspect="1" noChangeArrowheads="1" noTextEdit="1"/>
          </p:cNvSpPr>
          <p:nvPr>
            <p:ph type="sldImg"/>
          </p:nvPr>
        </p:nvSpPr>
        <p:spPr>
          <a:xfrm>
            <a:off x="80963" y="730250"/>
            <a:ext cx="6496050" cy="3656013"/>
          </a:xfrm>
          <a:prstGeom prst="rect">
            <a:avLst/>
          </a:prstGeom>
          <a:ln/>
        </p:spPr>
      </p:sp>
      <p:sp>
        <p:nvSpPr>
          <p:cNvPr id="1798147" name="Rectangle 3"/>
          <p:cNvSpPr>
            <a:spLocks noGrp="1" noChangeArrowheads="1"/>
          </p:cNvSpPr>
          <p:nvPr>
            <p:ph type="body" idx="1"/>
          </p:nvPr>
        </p:nvSpPr>
        <p:spPr>
          <a:xfrm>
            <a:off x="665561" y="4628735"/>
            <a:ext cx="5327451" cy="4385355"/>
          </a:xfrm>
          <a:prstGeom prst="rect">
            <a:avLst/>
          </a:prstGeom>
        </p:spPr>
        <p:txBody>
          <a:bodyPr/>
          <a:lstStyle/>
          <a:p>
            <a:endParaRPr lang="en-AU" dirty="0"/>
          </a:p>
        </p:txBody>
      </p:sp>
    </p:spTree>
    <p:extLst>
      <p:ext uri="{BB962C8B-B14F-4D97-AF65-F5344CB8AC3E}">
        <p14:creationId xmlns:p14="http://schemas.microsoft.com/office/powerpoint/2010/main" val="2271686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184D1D3-0345-4444-8643-5E2ADE4D6F8F}" type="slidenum">
              <a:rPr lang="en-US">
                <a:solidFill>
                  <a:srgbClr val="000000"/>
                </a:solidFill>
              </a:rPr>
              <a:pPr/>
              <a:t>46</a:t>
            </a:fld>
            <a:endParaRPr lang="en-US">
              <a:solidFill>
                <a:srgbClr val="000000"/>
              </a:solidFill>
            </a:endParaRPr>
          </a:p>
        </p:txBody>
      </p:sp>
      <p:sp>
        <p:nvSpPr>
          <p:cNvPr id="1553410" name="Rectangle 2"/>
          <p:cNvSpPr>
            <a:spLocks noGrp="1" noRot="1" noChangeAspect="1" noChangeArrowheads="1" noTextEdit="1"/>
          </p:cNvSpPr>
          <p:nvPr>
            <p:ph type="sldImg"/>
          </p:nvPr>
        </p:nvSpPr>
        <p:spPr>
          <a:xfrm>
            <a:off x="80963" y="730250"/>
            <a:ext cx="6496050" cy="3656013"/>
          </a:xfrm>
          <a:prstGeom prst="rect">
            <a:avLst/>
          </a:prstGeom>
          <a:ln/>
        </p:spPr>
      </p:sp>
      <p:sp>
        <p:nvSpPr>
          <p:cNvPr id="1553411" name="Rectangle 3"/>
          <p:cNvSpPr>
            <a:spLocks noGrp="1" noChangeArrowheads="1"/>
          </p:cNvSpPr>
          <p:nvPr>
            <p:ph type="body" idx="1"/>
          </p:nvPr>
        </p:nvSpPr>
        <p:spPr>
          <a:xfrm>
            <a:off x="665561" y="4628735"/>
            <a:ext cx="5327451" cy="4385355"/>
          </a:xfrm>
          <a:prstGeom prst="rect">
            <a:avLst/>
          </a:prstGeom>
        </p:spPr>
        <p:txBody>
          <a:bodyPr/>
          <a:lstStyle/>
          <a:p>
            <a:r>
              <a:rPr lang="en-AU" dirty="0"/>
              <a:t>We see in this example</a:t>
            </a:r>
            <a:r>
              <a:rPr lang="en-AU" baseline="0" dirty="0"/>
              <a:t> that the unavailability of the item is actually an internal problem, not due to the business environment in which our process is executed</a:t>
            </a:r>
            <a:endParaRPr lang="en-AU" dirty="0"/>
          </a:p>
        </p:txBody>
      </p:sp>
    </p:spTree>
    <p:extLst>
      <p:ext uri="{BB962C8B-B14F-4D97-AF65-F5344CB8AC3E}">
        <p14:creationId xmlns:p14="http://schemas.microsoft.com/office/powerpoint/2010/main" val="2205804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could have handled this with a normal XOR split, but we decided</a:t>
            </a:r>
            <a:r>
              <a:rPr lang="en-US" baseline="0" dirty="0"/>
              <a:t> to do it this way to model the fact that all processing </a:t>
            </a:r>
            <a:r>
              <a:rPr lang="en-US" baseline="0"/>
              <a:t>is interrupted.</a:t>
            </a:r>
            <a:endParaRPr lang="en-US"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srgbClr val="000000"/>
                </a:solidFill>
              </a:rPr>
              <a:pPr/>
              <a:t>47</a:t>
            </a:fld>
            <a:endParaRPr lang="en-US">
              <a:solidFill>
                <a:srgbClr val="000000"/>
              </a:solidFill>
            </a:endParaRPr>
          </a:p>
        </p:txBody>
      </p:sp>
    </p:spTree>
    <p:extLst>
      <p:ext uri="{BB962C8B-B14F-4D97-AF65-F5344CB8AC3E}">
        <p14:creationId xmlns:p14="http://schemas.microsoft.com/office/powerpoint/2010/main" val="4138385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have already seen the timer event. Let’s now see how we can use</a:t>
            </a:r>
            <a:r>
              <a:rPr lang="en-AU" baseline="0" dirty="0"/>
              <a:t> it to handle activity timeouts by means of this example, which is a lead-to-quote at a supplier</a:t>
            </a:r>
            <a:endParaRPr lang="en-AU" dirty="0"/>
          </a:p>
        </p:txBody>
      </p:sp>
      <p:sp>
        <p:nvSpPr>
          <p:cNvPr id="4" name="Slide Number Placeholder 3"/>
          <p:cNvSpPr>
            <a:spLocks noGrp="1"/>
          </p:cNvSpPr>
          <p:nvPr>
            <p:ph type="sldNum" sz="quarter" idx="10"/>
          </p:nvPr>
        </p:nvSpPr>
        <p:spPr/>
        <p:txBody>
          <a:bodyPr/>
          <a:lstStyle/>
          <a:p>
            <a:fld id="{CEED19AA-3A3D-4515-BA28-DCA5CC570C34}" type="slidenum">
              <a:rPr lang="en-US" smtClean="0">
                <a:solidFill>
                  <a:srgbClr val="000000"/>
                </a:solidFill>
              </a:rPr>
              <a:pPr/>
              <a:t>48</a:t>
            </a:fld>
            <a:endParaRPr lang="en-US">
              <a:solidFill>
                <a:srgbClr val="000000"/>
              </a:solidFill>
            </a:endParaRPr>
          </a:p>
        </p:txBody>
      </p:sp>
    </p:spTree>
    <p:extLst>
      <p:ext uri="{BB962C8B-B14F-4D97-AF65-F5344CB8AC3E}">
        <p14:creationId xmlns:p14="http://schemas.microsoft.com/office/powerpoint/2010/main" val="1535364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49</a:t>
            </a:fld>
            <a:endParaRPr lang="en-US"/>
          </a:p>
        </p:txBody>
      </p:sp>
    </p:spTree>
    <p:extLst>
      <p:ext uri="{BB962C8B-B14F-4D97-AF65-F5344CB8AC3E}">
        <p14:creationId xmlns:p14="http://schemas.microsoft.com/office/powerpoint/2010/main" val="2204595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75201EA-4EE7-4BFC-8A83-085E6C2DFFA5}" type="slidenum">
              <a:rPr lang="en-US">
                <a:solidFill>
                  <a:srgbClr val="000000"/>
                </a:solidFill>
              </a:rPr>
              <a:pPr/>
              <a:t>50</a:t>
            </a:fld>
            <a:endParaRPr lang="en-US">
              <a:solidFill>
                <a:srgbClr val="000000"/>
              </a:solidFill>
            </a:endParaRPr>
          </a:p>
        </p:txBody>
      </p:sp>
      <p:sp>
        <p:nvSpPr>
          <p:cNvPr id="1545218" name="Rectangle 2"/>
          <p:cNvSpPr>
            <a:spLocks noGrp="1" noRot="1" noChangeAspect="1" noChangeArrowheads="1" noTextEdit="1"/>
          </p:cNvSpPr>
          <p:nvPr>
            <p:ph type="sldImg"/>
          </p:nvPr>
        </p:nvSpPr>
        <p:spPr>
          <a:xfrm>
            <a:off x="142875" y="768350"/>
            <a:ext cx="6816725" cy="3836988"/>
          </a:xfrm>
          <a:prstGeom prst="rect">
            <a:avLst/>
          </a:prstGeom>
          <a:ln/>
        </p:spPr>
      </p:sp>
      <p:sp>
        <p:nvSpPr>
          <p:cNvPr id="1545219" name="Rectangle 3"/>
          <p:cNvSpPr>
            <a:spLocks noGrp="1" noChangeArrowheads="1"/>
          </p:cNvSpPr>
          <p:nvPr>
            <p:ph type="body" idx="1"/>
          </p:nvPr>
        </p:nvSpPr>
        <p:spPr>
          <a:xfrm>
            <a:off x="709931" y="4860172"/>
            <a:ext cx="5682615" cy="4604623"/>
          </a:xfrm>
          <a:prstGeom prst="rect">
            <a:avLst/>
          </a:prstGeom>
        </p:spPr>
        <p:txBody>
          <a:bodyPr/>
          <a:lstStyle/>
          <a:p>
            <a:endParaRPr lang="en-AU"/>
          </a:p>
        </p:txBody>
      </p:sp>
    </p:spTree>
    <p:extLst>
      <p:ext uri="{BB962C8B-B14F-4D97-AF65-F5344CB8AC3E}">
        <p14:creationId xmlns:p14="http://schemas.microsoft.com/office/powerpoint/2010/main" val="4145951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6</a:t>
            </a:fld>
            <a:endParaRPr lang="en-US"/>
          </a:p>
        </p:txBody>
      </p:sp>
    </p:spTree>
    <p:extLst>
      <p:ext uri="{BB962C8B-B14F-4D97-AF65-F5344CB8AC3E}">
        <p14:creationId xmlns:p14="http://schemas.microsoft.com/office/powerpoint/2010/main" val="3501539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9CF47C4-AE63-46CD-AEFA-D1F625081697}" type="slidenum">
              <a:rPr lang="en-US">
                <a:solidFill>
                  <a:srgbClr val="000000"/>
                </a:solidFill>
              </a:rPr>
              <a:pPr/>
              <a:t>51</a:t>
            </a:fld>
            <a:endParaRPr lang="en-US">
              <a:solidFill>
                <a:srgbClr val="000000"/>
              </a:solidFill>
            </a:endParaRPr>
          </a:p>
        </p:txBody>
      </p:sp>
      <p:sp>
        <p:nvSpPr>
          <p:cNvPr id="1557506" name="Rectangle 2"/>
          <p:cNvSpPr>
            <a:spLocks noGrp="1" noRot="1" noChangeAspect="1" noChangeArrowheads="1" noTextEdit="1"/>
          </p:cNvSpPr>
          <p:nvPr>
            <p:ph type="sldImg"/>
          </p:nvPr>
        </p:nvSpPr>
        <p:spPr>
          <a:xfrm>
            <a:off x="142875" y="768350"/>
            <a:ext cx="6816725" cy="3836988"/>
          </a:xfrm>
          <a:prstGeom prst="rect">
            <a:avLst/>
          </a:prstGeom>
          <a:ln/>
        </p:spPr>
      </p:sp>
      <p:sp>
        <p:nvSpPr>
          <p:cNvPr id="1557507" name="Rectangle 3"/>
          <p:cNvSpPr>
            <a:spLocks noGrp="1" noChangeArrowheads="1"/>
          </p:cNvSpPr>
          <p:nvPr>
            <p:ph type="body" idx="1"/>
          </p:nvPr>
        </p:nvSpPr>
        <p:spPr>
          <a:xfrm>
            <a:off x="709931" y="4860172"/>
            <a:ext cx="5682615" cy="4604623"/>
          </a:xfrm>
          <a:prstGeom prst="rect">
            <a:avLst/>
          </a:prstGeom>
        </p:spPr>
        <p:txBody>
          <a:bodyPr/>
          <a:lstStyle/>
          <a:p>
            <a:r>
              <a:rPr lang="en-AU" dirty="0"/>
              <a:t>activity - A task or sub-process</a:t>
            </a:r>
          </a:p>
          <a:p>
            <a:endParaRPr lang="en-AU" dirty="0"/>
          </a:p>
          <a:p>
            <a:pPr marL="0" lvl="1" defTabSz="966612" fontAlgn="auto">
              <a:spcBef>
                <a:spcPts val="0"/>
              </a:spcBef>
              <a:spcAft>
                <a:spcPts val="0"/>
              </a:spcAft>
              <a:defRPr/>
            </a:pPr>
            <a:r>
              <a:rPr lang="en-AU" sz="2500" dirty="0"/>
              <a:t>Double dashed border</a:t>
            </a:r>
          </a:p>
          <a:p>
            <a:endParaRPr lang="en-AU" dirty="0"/>
          </a:p>
        </p:txBody>
      </p:sp>
    </p:spTree>
    <p:extLst>
      <p:ext uri="{BB962C8B-B14F-4D97-AF65-F5344CB8AC3E}">
        <p14:creationId xmlns:p14="http://schemas.microsoft.com/office/powerpoint/2010/main" val="31769256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FB05344-6B2D-46FF-868A-C0029D1B7205}" type="slidenum">
              <a:rPr lang="en-US">
                <a:solidFill>
                  <a:srgbClr val="000000"/>
                </a:solidFill>
              </a:rPr>
              <a:pPr/>
              <a:t>52</a:t>
            </a:fld>
            <a:endParaRPr lang="en-US">
              <a:solidFill>
                <a:srgbClr val="000000"/>
              </a:solidFill>
            </a:endParaRPr>
          </a:p>
        </p:txBody>
      </p:sp>
      <p:sp>
        <p:nvSpPr>
          <p:cNvPr id="1546242" name="Rectangle 2"/>
          <p:cNvSpPr>
            <a:spLocks noGrp="1" noRot="1" noChangeAspect="1" noChangeArrowheads="1" noTextEdit="1"/>
          </p:cNvSpPr>
          <p:nvPr>
            <p:ph type="sldImg"/>
          </p:nvPr>
        </p:nvSpPr>
        <p:spPr>
          <a:xfrm>
            <a:off x="142875" y="768350"/>
            <a:ext cx="6816725" cy="3836988"/>
          </a:xfrm>
          <a:prstGeom prst="rect">
            <a:avLst/>
          </a:prstGeom>
          <a:ln/>
        </p:spPr>
      </p:sp>
      <p:sp>
        <p:nvSpPr>
          <p:cNvPr id="1546243" name="Rectangle 3"/>
          <p:cNvSpPr>
            <a:spLocks noGrp="1" noChangeArrowheads="1"/>
          </p:cNvSpPr>
          <p:nvPr>
            <p:ph type="body" idx="1"/>
          </p:nvPr>
        </p:nvSpPr>
        <p:spPr>
          <a:xfrm>
            <a:off x="709931" y="4860172"/>
            <a:ext cx="5682615" cy="4604623"/>
          </a:xfrm>
          <a:prstGeom prst="rect">
            <a:avLst/>
          </a:prstGeom>
        </p:spPr>
        <p:txBody>
          <a:bodyPr/>
          <a:lstStyle/>
          <a:p>
            <a:endParaRPr lang="en-AU" dirty="0"/>
          </a:p>
        </p:txBody>
      </p:sp>
    </p:spTree>
    <p:extLst>
      <p:ext uri="{BB962C8B-B14F-4D97-AF65-F5344CB8AC3E}">
        <p14:creationId xmlns:p14="http://schemas.microsoft.com/office/powerpoint/2010/main" val="1269325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53</a:t>
            </a:fld>
            <a:endParaRPr lang="en-US"/>
          </a:p>
        </p:txBody>
      </p:sp>
    </p:spTree>
    <p:extLst>
      <p:ext uri="{BB962C8B-B14F-4D97-AF65-F5344CB8AC3E}">
        <p14:creationId xmlns:p14="http://schemas.microsoft.com/office/powerpoint/2010/main" val="2706032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7</a:t>
            </a:fld>
            <a:endParaRPr lang="en-US"/>
          </a:p>
        </p:txBody>
      </p:sp>
    </p:spTree>
    <p:extLst>
      <p:ext uri="{BB962C8B-B14F-4D97-AF65-F5344CB8AC3E}">
        <p14:creationId xmlns:p14="http://schemas.microsoft.com/office/powerpoint/2010/main" val="412324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a:t>
            </a:r>
            <a:r>
              <a:rPr lang="en-AU" baseline="0" dirty="0"/>
              <a:t> more detailed </a:t>
            </a:r>
            <a:r>
              <a:rPr lang="en-AU" dirty="0"/>
              <a:t>version of</a:t>
            </a:r>
            <a:r>
              <a:rPr lang="en-AU" baseline="0" dirty="0"/>
              <a:t> our order-to-cash process where we added a branch to manufacture the product in case it is not in stock, and have made the shipment and invoicing part more detailed by asking for a shipment address and receiving the payment</a:t>
            </a:r>
            <a:endParaRPr lang="en-AU" dirty="0"/>
          </a:p>
        </p:txBody>
      </p:sp>
      <p:sp>
        <p:nvSpPr>
          <p:cNvPr id="4" name="Slide Number Placeholder 3"/>
          <p:cNvSpPr>
            <a:spLocks noGrp="1"/>
          </p:cNvSpPr>
          <p:nvPr>
            <p:ph type="sldNum" sz="quarter" idx="10"/>
          </p:nvPr>
        </p:nvSpPr>
        <p:spPr/>
        <p:txBody>
          <a:bodyPr/>
          <a:lstStyle/>
          <a:p>
            <a:fld id="{8F82759E-8999-4DBB-AFA5-27BEE8C6C2F0}" type="slidenum">
              <a:rPr lang="en-US" smtClean="0">
                <a:solidFill>
                  <a:srgbClr val="000000"/>
                </a:solidFill>
              </a:rPr>
              <a:pPr/>
              <a:t>8</a:t>
            </a:fld>
            <a:endParaRPr lang="en-US">
              <a:solidFill>
                <a:srgbClr val="000000"/>
              </a:solidFill>
            </a:endParaRPr>
          </a:p>
        </p:txBody>
      </p:sp>
    </p:spTree>
    <p:extLst>
      <p:ext uri="{BB962C8B-B14F-4D97-AF65-F5344CB8AC3E}">
        <p14:creationId xmlns:p14="http://schemas.microsoft.com/office/powerpoint/2010/main" val="1187355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9</a:t>
            </a:fld>
            <a:endParaRPr lang="en-US"/>
          </a:p>
        </p:txBody>
      </p:sp>
    </p:spTree>
    <p:extLst>
      <p:ext uri="{BB962C8B-B14F-4D97-AF65-F5344CB8AC3E}">
        <p14:creationId xmlns:p14="http://schemas.microsoft.com/office/powerpoint/2010/main" val="225051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82759E-8999-4DBB-AFA5-27BEE8C6C2F0}" type="slidenum">
              <a:rPr lang="en-US" smtClean="0"/>
              <a:pPr/>
              <a:t>10</a:t>
            </a:fld>
            <a:endParaRPr lang="en-US"/>
          </a:p>
        </p:txBody>
      </p:sp>
    </p:spTree>
    <p:extLst>
      <p:ext uri="{BB962C8B-B14F-4D97-AF65-F5344CB8AC3E}">
        <p14:creationId xmlns:p14="http://schemas.microsoft.com/office/powerpoint/2010/main" val="359317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9223-BD7E-460E-80FD-0361F993044A}"/>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PK"/>
          </a:p>
        </p:txBody>
      </p:sp>
      <p:sp>
        <p:nvSpPr>
          <p:cNvPr id="3" name="Subtitle 2">
            <a:extLst>
              <a:ext uri="{FF2B5EF4-FFF2-40B4-BE49-F238E27FC236}">
                <a16:creationId xmlns:a16="http://schemas.microsoft.com/office/drawing/2014/main" id="{A9C54B7F-9936-4194-B248-A62CCA922FA5}"/>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E07A9A60-1904-4EC4-AE8B-1AC913D2558F}"/>
              </a:ext>
            </a:extLst>
          </p:cNvPr>
          <p:cNvSpPr>
            <a:spLocks noGrp="1"/>
          </p:cNvSpPr>
          <p:nvPr>
            <p:ph type="dt" sz="half" idx="10"/>
          </p:nvPr>
        </p:nvSpPr>
        <p:spPr/>
        <p:txBody>
          <a:bodyPr/>
          <a:lstStyle/>
          <a:p>
            <a:fld id="{7877FCD2-2C6D-4AD1-9AD0-E4EC5AAAB71E}" type="datetimeFigureOut">
              <a:rPr lang="en-PK" smtClean="0"/>
              <a:t>21/02/2024</a:t>
            </a:fld>
            <a:endParaRPr lang="en-PK"/>
          </a:p>
        </p:txBody>
      </p:sp>
      <p:sp>
        <p:nvSpPr>
          <p:cNvPr id="5" name="Footer Placeholder 4">
            <a:extLst>
              <a:ext uri="{FF2B5EF4-FFF2-40B4-BE49-F238E27FC236}">
                <a16:creationId xmlns:a16="http://schemas.microsoft.com/office/drawing/2014/main" id="{E0964FE1-CDAF-43F1-8006-0EE77D389C5F}"/>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CEC6CB8-B053-4A4C-9038-D1EEF9EC54D2}"/>
              </a:ext>
            </a:extLst>
          </p:cNvPr>
          <p:cNvSpPr>
            <a:spLocks noGrp="1"/>
          </p:cNvSpPr>
          <p:nvPr>
            <p:ph type="sldNum" sz="quarter" idx="12"/>
          </p:nvPr>
        </p:nvSpPr>
        <p:spPr/>
        <p:txBody>
          <a:bodyPr/>
          <a:lstStyle/>
          <a:p>
            <a:fld id="{1DD54DBD-FF7F-4DB3-BFD4-50C13B7E07DF}" type="slidenum">
              <a:rPr lang="en-PK" smtClean="0"/>
              <a:t>‹#›</a:t>
            </a:fld>
            <a:endParaRPr lang="en-PK"/>
          </a:p>
        </p:txBody>
      </p:sp>
    </p:spTree>
    <p:extLst>
      <p:ext uri="{BB962C8B-B14F-4D97-AF65-F5344CB8AC3E}">
        <p14:creationId xmlns:p14="http://schemas.microsoft.com/office/powerpoint/2010/main" val="5485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007D-B8EA-4441-AC3A-2D865F3C9B4D}"/>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84872714-2A26-4914-BDF1-A5A7B16D45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09A8AC4-2A8D-4752-B27D-9A1BD8F92D30}"/>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5" name="Footer Placeholder 4">
            <a:extLst>
              <a:ext uri="{FF2B5EF4-FFF2-40B4-BE49-F238E27FC236}">
                <a16:creationId xmlns:a16="http://schemas.microsoft.com/office/drawing/2014/main" id="{9A93C334-7C85-4465-B428-7CD6177EBF1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174D078-C412-49A4-A666-C815C09E86BD}"/>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266871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EDB275-71B8-41ED-8438-FBFA107E1B7C}"/>
              </a:ext>
            </a:extLst>
          </p:cNvPr>
          <p:cNvSpPr>
            <a:spLocks noGrp="1"/>
          </p:cNvSpPr>
          <p:nvPr>
            <p:ph type="title" orient="vert"/>
          </p:nvPr>
        </p:nvSpPr>
        <p:spPr>
          <a:xfrm>
            <a:off x="8722628" y="365125"/>
            <a:ext cx="2628215"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5C3934D7-4815-4767-9234-68F0267C9F39}"/>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D5ABA8B5-5184-4F3C-9FD9-2FED3934B076}"/>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5" name="Footer Placeholder 4">
            <a:extLst>
              <a:ext uri="{FF2B5EF4-FFF2-40B4-BE49-F238E27FC236}">
                <a16:creationId xmlns:a16="http://schemas.microsoft.com/office/drawing/2014/main" id="{1A88E3DD-0B36-4ACE-A678-ECC2AF08A00E}"/>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FA6F821-253F-4087-B859-79777FFDA50C}"/>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355434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7D01-F226-45C8-8C56-0303C6F5BBF0}"/>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86ECC822-AB58-4734-8AAB-4D55DCEE77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402E24B-94DB-4559-9E22-F656624B2B43}"/>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5" name="Footer Placeholder 4">
            <a:extLst>
              <a:ext uri="{FF2B5EF4-FFF2-40B4-BE49-F238E27FC236}">
                <a16:creationId xmlns:a16="http://schemas.microsoft.com/office/drawing/2014/main" id="{4C931917-DE4A-47E5-9FA0-FEB5119CB186}"/>
              </a:ext>
            </a:extLst>
          </p:cNvPr>
          <p:cNvSpPr>
            <a:spLocks noGrp="1"/>
          </p:cNvSpPr>
          <p:nvPr>
            <p:ph type="ftr" sz="quarter" idx="11"/>
          </p:nvPr>
        </p:nvSpPr>
        <p:spPr/>
        <p:txBody>
          <a:bodyPr/>
          <a:lstStyle/>
          <a:p>
            <a:endParaRPr lang="en-PK" dirty="0"/>
          </a:p>
        </p:txBody>
      </p:sp>
      <p:sp>
        <p:nvSpPr>
          <p:cNvPr id="6" name="Slide Number Placeholder 5">
            <a:extLst>
              <a:ext uri="{FF2B5EF4-FFF2-40B4-BE49-F238E27FC236}">
                <a16:creationId xmlns:a16="http://schemas.microsoft.com/office/drawing/2014/main" id="{0F94D11F-F636-4B04-8387-CCFB8DA3900F}"/>
              </a:ext>
            </a:extLst>
          </p:cNvPr>
          <p:cNvSpPr>
            <a:spLocks noGrp="1"/>
          </p:cNvSpPr>
          <p:nvPr>
            <p:ph type="sldNum" sz="quarter" idx="12"/>
          </p:nvPr>
        </p:nvSpPr>
        <p:spPr/>
        <p:txBody>
          <a:bodyPr/>
          <a:lstStyle/>
          <a:p>
            <a:fld id="{25BA54BD-C84D-46CE-8B72-31BFB26ABA43}" type="slidenum">
              <a:rPr lang="en-PK" smtClean="0"/>
              <a:t>‹#›</a:t>
            </a:fld>
            <a:endParaRPr lang="en-PK" dirty="0"/>
          </a:p>
        </p:txBody>
      </p:sp>
    </p:spTree>
    <p:extLst>
      <p:ext uri="{BB962C8B-B14F-4D97-AF65-F5344CB8AC3E}">
        <p14:creationId xmlns:p14="http://schemas.microsoft.com/office/powerpoint/2010/main" val="183454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806F7-4AA0-4563-B965-02BB15F43961}"/>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150F35E6-9C4F-4A2A-A60B-DC390B54190F}"/>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4BEDC0-C08C-4900-8B47-18B4DAA1546C}"/>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5" name="Footer Placeholder 4">
            <a:extLst>
              <a:ext uri="{FF2B5EF4-FFF2-40B4-BE49-F238E27FC236}">
                <a16:creationId xmlns:a16="http://schemas.microsoft.com/office/drawing/2014/main" id="{C677416A-C3AA-4E44-BE16-7AFA554CBBAD}"/>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B8559B7-BDD2-409B-8403-5347BE941E44}"/>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157153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673C-8C56-4358-93B2-E72FA6ABB98F}"/>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DF28113-AD73-495F-9217-F76E9267A7E8}"/>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B448D64C-A2FC-4B9D-BA41-11241804686F}"/>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8EF2C832-3747-46A4-86F8-D4B973D7689E}"/>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6" name="Footer Placeholder 5">
            <a:extLst>
              <a:ext uri="{FF2B5EF4-FFF2-40B4-BE49-F238E27FC236}">
                <a16:creationId xmlns:a16="http://schemas.microsoft.com/office/drawing/2014/main" id="{355B100C-BB8F-41B7-A139-00E53CDC4D80}"/>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920FA6F9-F49D-420D-B610-69D706A32472}"/>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226061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0255-BE4F-47A9-837D-173DBA0E7070}"/>
              </a:ext>
            </a:extLst>
          </p:cNvPr>
          <p:cNvSpPr>
            <a:spLocks noGrp="1"/>
          </p:cNvSpPr>
          <p:nvPr>
            <p:ph type="title"/>
          </p:nvPr>
        </p:nvSpPr>
        <p:spPr>
          <a:xfrm>
            <a:off x="839569" y="365126"/>
            <a:ext cx="10512862"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6F1F2A3E-04BA-47DD-987A-B10AC755F939}"/>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AF3604-20AC-4CE2-BDEB-E978CB0DDFF6}"/>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CE5363CC-DD10-4BE7-AECB-2B071E8AF81F}"/>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4B1EFD-046E-45CD-AB9A-F5A64AB3B6E4}"/>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20B10F8C-FFC1-42CE-809A-BD745FA3507C}"/>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8" name="Footer Placeholder 7">
            <a:extLst>
              <a:ext uri="{FF2B5EF4-FFF2-40B4-BE49-F238E27FC236}">
                <a16:creationId xmlns:a16="http://schemas.microsoft.com/office/drawing/2014/main" id="{0EDEE33B-B7AF-4E06-A485-D7D7BA217C0D}"/>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6538B6BC-A70F-448A-AD41-6BD959F98893}"/>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174013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41FF-687A-4056-86F4-855B4011445E}"/>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AE15D169-F96C-4CB3-99C3-83F205A556D8}"/>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4" name="Footer Placeholder 3">
            <a:extLst>
              <a:ext uri="{FF2B5EF4-FFF2-40B4-BE49-F238E27FC236}">
                <a16:creationId xmlns:a16="http://schemas.microsoft.com/office/drawing/2014/main" id="{8C8EBF42-80AA-4253-BC12-97161951735C}"/>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BC491323-45DC-47FC-97C9-594C2DE5B7E5}"/>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261999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2F18EA-52CF-4260-A201-F4E1FC1A4349}"/>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3" name="Footer Placeholder 2">
            <a:extLst>
              <a:ext uri="{FF2B5EF4-FFF2-40B4-BE49-F238E27FC236}">
                <a16:creationId xmlns:a16="http://schemas.microsoft.com/office/drawing/2014/main" id="{C4868C5A-F0BD-4123-B52E-6975091C8A1C}"/>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FC262977-5555-47FB-9D24-7CF0D8AE26EE}"/>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5605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52B4-4814-43F3-BCDD-B449FADD7EA0}"/>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1028B7B1-FD78-4D28-8AE8-3F62511571E3}"/>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1F562AFF-D164-4F8C-B8B2-235ED6E6D545}"/>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59077-728F-4FB3-A890-D6268E26BE9B}"/>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6" name="Footer Placeholder 5">
            <a:extLst>
              <a:ext uri="{FF2B5EF4-FFF2-40B4-BE49-F238E27FC236}">
                <a16:creationId xmlns:a16="http://schemas.microsoft.com/office/drawing/2014/main" id="{40574FC4-429B-435E-B57A-7C232777ABFA}"/>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0B98D232-4332-4DDD-A5F0-1169912B6A4D}"/>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42350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E09B-1F84-4607-8E3F-D1E18E789AD8}"/>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9FC34DA1-7FD0-459E-AC49-C54A19E058B9}"/>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PK"/>
          </a:p>
        </p:txBody>
      </p:sp>
      <p:sp>
        <p:nvSpPr>
          <p:cNvPr id="4" name="Text Placeholder 3">
            <a:extLst>
              <a:ext uri="{FF2B5EF4-FFF2-40B4-BE49-F238E27FC236}">
                <a16:creationId xmlns:a16="http://schemas.microsoft.com/office/drawing/2014/main" id="{B889A9BA-B2C2-4A3A-9559-7AB0CB4B5CE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5BD50-1961-4385-879B-6D6E58A19B65}"/>
              </a:ext>
            </a:extLst>
          </p:cNvPr>
          <p:cNvSpPr>
            <a:spLocks noGrp="1"/>
          </p:cNvSpPr>
          <p:nvPr>
            <p:ph type="dt" sz="half" idx="10"/>
          </p:nvPr>
        </p:nvSpPr>
        <p:spPr/>
        <p:txBody>
          <a:bodyPr/>
          <a:lstStyle/>
          <a:p>
            <a:fld id="{9AFE8FB1-0A7A-443E-AAF7-31D4FA1AA312}" type="datetimeFigureOut">
              <a:rPr lang="en-US" smtClean="0"/>
              <a:t>2/21/2024</a:t>
            </a:fld>
            <a:endParaRPr lang="en-US"/>
          </a:p>
        </p:txBody>
      </p:sp>
      <p:sp>
        <p:nvSpPr>
          <p:cNvPr id="6" name="Footer Placeholder 5">
            <a:extLst>
              <a:ext uri="{FF2B5EF4-FFF2-40B4-BE49-F238E27FC236}">
                <a16:creationId xmlns:a16="http://schemas.microsoft.com/office/drawing/2014/main" id="{AB18F44F-6373-4F38-923D-C1CB9FECDD7E}"/>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284EC7AE-2FB8-4DBE-AB09-C6A8F8F35E0A}"/>
              </a:ext>
            </a:extLst>
          </p:cNvPr>
          <p:cNvSpPr>
            <a:spLocks noGrp="1"/>
          </p:cNvSpPr>
          <p:nvPr>
            <p:ph type="sldNum" sz="quarter" idx="12"/>
          </p:nvPr>
        </p:nvSpPr>
        <p:spPr/>
        <p:txBody>
          <a:bodyPr/>
          <a:lstStyle/>
          <a:p>
            <a:fld id="{25BA54BD-C84D-46CE-8B72-31BFB26ABA43}" type="slidenum">
              <a:rPr lang="en-PK" smtClean="0"/>
              <a:t>‹#›</a:t>
            </a:fld>
            <a:endParaRPr lang="en-PK"/>
          </a:p>
        </p:txBody>
      </p:sp>
    </p:spTree>
    <p:extLst>
      <p:ext uri="{BB962C8B-B14F-4D97-AF65-F5344CB8AC3E}">
        <p14:creationId xmlns:p14="http://schemas.microsoft.com/office/powerpoint/2010/main" val="125112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73AB00-275A-4A2D-85AB-02920E0B8EA8}"/>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D3361582-3D86-46A6-B9EC-EA864F8108EA}"/>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EF88E57-A2B9-4564-AB07-E3BE3159BECF}"/>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8FB1-0A7A-443E-AAF7-31D4FA1AA312}" type="datetimeFigureOut">
              <a:rPr lang="en-US" smtClean="0"/>
              <a:pPr/>
              <a:t>2/21/2024</a:t>
            </a:fld>
            <a:endParaRPr lang="en-US" dirty="0"/>
          </a:p>
        </p:txBody>
      </p:sp>
      <p:sp>
        <p:nvSpPr>
          <p:cNvPr id="5" name="Footer Placeholder 4">
            <a:extLst>
              <a:ext uri="{FF2B5EF4-FFF2-40B4-BE49-F238E27FC236}">
                <a16:creationId xmlns:a16="http://schemas.microsoft.com/office/drawing/2014/main" id="{39A9D225-A608-41ED-9042-AEF83B55AA87}"/>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07E73C1-54E6-4CC5-ABD0-05628703E3EF}"/>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19313238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PK"/>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oleObject" Target="../embeddings/oleObject14.bin"/><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oleObject" Target="../embeddings/oleObject18.bin"/><Relationship Id="rId4" Type="http://schemas.openxmlformats.org/officeDocument/2006/relationships/image" Target="../media/image31.emf"/></Relationships>
</file>

<file path=ppt/slides/_rels/slide29.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oleObject" Target="../embeddings/oleObject25.bin"/><Relationship Id="rId18" Type="http://schemas.openxmlformats.org/officeDocument/2006/relationships/image" Target="../media/image41.e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8.emf"/><Relationship Id="rId17" Type="http://schemas.openxmlformats.org/officeDocument/2006/relationships/oleObject" Target="../embeddings/oleObject27.bin"/><Relationship Id="rId2" Type="http://schemas.openxmlformats.org/officeDocument/2006/relationships/notesSlide" Target="../notesSlides/notesSlide28.xml"/><Relationship Id="rId16"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image" Target="../media/image35.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37.emf"/><Relationship Id="rId4" Type="http://schemas.openxmlformats.org/officeDocument/2006/relationships/image" Target="../media/image34.emf"/><Relationship Id="rId9" Type="http://schemas.openxmlformats.org/officeDocument/2006/relationships/oleObject" Target="../embeddings/oleObject23.bin"/><Relationship Id="rId14" Type="http://schemas.openxmlformats.org/officeDocument/2006/relationships/image" Target="../media/image39.emf"/></Relationships>
</file>

<file path=ppt/slides/_rels/slide3.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oleObject" Target="../embeddings/oleObject6.bin"/><Relationship Id="rId18" Type="http://schemas.openxmlformats.org/officeDocument/2006/relationships/image" Target="../media/image9.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emf"/><Relationship Id="rId17" Type="http://schemas.openxmlformats.org/officeDocument/2006/relationships/oleObject" Target="../embeddings/oleObject8.bin"/><Relationship Id="rId2" Type="http://schemas.openxmlformats.org/officeDocument/2006/relationships/notesSlide" Target="../notesSlides/notesSlide2.xml"/><Relationship Id="rId16" Type="http://schemas.openxmlformats.org/officeDocument/2006/relationships/image" Target="../media/image8.emf"/><Relationship Id="rId20"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5.emf"/><Relationship Id="rId19" Type="http://schemas.openxmlformats.org/officeDocument/2006/relationships/oleObject" Target="../embeddings/oleObject9.bin"/><Relationship Id="rId4" Type="http://schemas.openxmlformats.org/officeDocument/2006/relationships/image" Target="../media/image2.emf"/><Relationship Id="rId9" Type="http://schemas.openxmlformats.org/officeDocument/2006/relationships/oleObject" Target="../embeddings/oleObject4.bin"/><Relationship Id="rId1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29.bin"/><Relationship Id="rId4" Type="http://schemas.openxmlformats.org/officeDocument/2006/relationships/image" Target="../media/image44.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oleObject" Target="../embeddings/oleObject33.bin"/><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oleObject" Target="../embeddings/oleObject35.bin"/></Relationships>
</file>

<file path=ppt/slides/_rels/slide4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oleObject" Target="../embeddings/oleObject41.bin"/><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image" Target="../media/image55.emf"/><Relationship Id="rId5" Type="http://schemas.openxmlformats.org/officeDocument/2006/relationships/oleObject" Target="../embeddings/oleObject37.bin"/><Relationship Id="rId10" Type="http://schemas.openxmlformats.org/officeDocument/2006/relationships/oleObject" Target="../embeddings/oleObject40.bin"/><Relationship Id="rId4" Type="http://schemas.openxmlformats.org/officeDocument/2006/relationships/image" Target="../media/image52.emf"/><Relationship Id="rId9" Type="http://schemas.openxmlformats.org/officeDocument/2006/relationships/oleObject" Target="../embeddings/oleObject39.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4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oleObject" Target="../embeddings/oleObject44.bin"/><Relationship Id="rId10" Type="http://schemas.openxmlformats.org/officeDocument/2006/relationships/image" Target="../media/image58.emf"/><Relationship Id="rId4" Type="http://schemas.openxmlformats.org/officeDocument/2006/relationships/image" Target="../media/image45.emf"/><Relationship Id="rId9" Type="http://schemas.openxmlformats.org/officeDocument/2006/relationships/oleObject" Target="../embeddings/oleObject46.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oleObject" Target="../embeddings/oleObject48.bin"/><Relationship Id="rId4" Type="http://schemas.openxmlformats.org/officeDocument/2006/relationships/image" Target="../media/image59.emf"/></Relationships>
</file>

<file path=ppt/slides/_rels/slide46.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oleObject" Target="../embeddings/oleObject50.bin"/><Relationship Id="rId10" Type="http://schemas.openxmlformats.org/officeDocument/2006/relationships/image" Target="../media/image58.emf"/><Relationship Id="rId4" Type="http://schemas.openxmlformats.org/officeDocument/2006/relationships/image" Target="../media/image45.emf"/><Relationship Id="rId9" Type="http://schemas.openxmlformats.org/officeDocument/2006/relationships/oleObject" Target="../embeddings/oleObject52.bin"/></Relationships>
</file>

<file path=ppt/slides/_rels/slide47.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image" Target="../media/image63.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2.emf"/><Relationship Id="rId11" Type="http://schemas.openxmlformats.org/officeDocument/2006/relationships/oleObject" Target="../embeddings/oleObject57.bin"/><Relationship Id="rId5" Type="http://schemas.openxmlformats.org/officeDocument/2006/relationships/oleObject" Target="../embeddings/oleObject54.bin"/><Relationship Id="rId10" Type="http://schemas.openxmlformats.org/officeDocument/2006/relationships/image" Target="../media/image58.emf"/><Relationship Id="rId4" Type="http://schemas.openxmlformats.org/officeDocument/2006/relationships/image" Target="../media/image61.emf"/><Relationship Id="rId9" Type="http://schemas.openxmlformats.org/officeDocument/2006/relationships/oleObject" Target="../embeddings/oleObject56.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oleObject" Target="../embeddings/oleObject59.bin"/><Relationship Id="rId10" Type="http://schemas.openxmlformats.org/officeDocument/2006/relationships/image" Target="../media/image63.emf"/><Relationship Id="rId4" Type="http://schemas.openxmlformats.org/officeDocument/2006/relationships/image" Target="../media/image65.emf"/><Relationship Id="rId9" Type="http://schemas.openxmlformats.org/officeDocument/2006/relationships/oleObject" Target="../embeddings/oleObject61.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52.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69.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oleObject" Target="../embeddings/oleObject67.bin"/><Relationship Id="rId5" Type="http://schemas.openxmlformats.org/officeDocument/2006/relationships/oleObject" Target="../embeddings/oleObject64.bin"/><Relationship Id="rId10" Type="http://schemas.openxmlformats.org/officeDocument/2006/relationships/image" Target="../media/image63.emf"/><Relationship Id="rId4" Type="http://schemas.openxmlformats.org/officeDocument/2006/relationships/image" Target="../media/image65.emf"/><Relationship Id="rId9" Type="http://schemas.openxmlformats.org/officeDocument/2006/relationships/oleObject" Target="../embeddings/oleObject66.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Business Process Engineering</a:t>
            </a:r>
          </a:p>
        </p:txBody>
      </p:sp>
      <p:sp>
        <p:nvSpPr>
          <p:cNvPr id="3" name="Subtitle 2"/>
          <p:cNvSpPr>
            <a:spLocks noGrp="1"/>
          </p:cNvSpPr>
          <p:nvPr>
            <p:ph type="subTitle" idx="1"/>
          </p:nvPr>
        </p:nvSpPr>
        <p:spPr/>
        <p:txBody>
          <a:bodyPr/>
          <a:lstStyle/>
          <a:p>
            <a:r>
              <a:rPr lang="en-US" dirty="0"/>
              <a:t>Advance Business Process Modeling</a:t>
            </a:r>
          </a:p>
          <a:p>
            <a:r>
              <a:rPr lang="en-US" dirty="0"/>
              <a:t>Lecture</a:t>
            </a:r>
            <a:r>
              <a:rPr lang="en-US"/>
              <a:t>: 06</a:t>
            </a:r>
            <a:endParaRPr lang="en-US" dirty="0"/>
          </a:p>
          <a:p>
            <a:r>
              <a:rPr lang="en-US" dirty="0"/>
              <a:t>Instructor: Salman Ahmad</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AU" dirty="0">
                <a:ea typeface="ＭＳ Ｐゴシック" charset="0"/>
                <a:cs typeface="ＭＳ Ｐゴシック" charset="0"/>
              </a:rPr>
              <a:t>Sub-processes</a:t>
            </a:r>
          </a:p>
        </p:txBody>
      </p:sp>
      <p:sp>
        <p:nvSpPr>
          <p:cNvPr id="13314" name="Rectangle 3"/>
          <p:cNvSpPr>
            <a:spLocks noGrp="1" noChangeArrowheads="1"/>
          </p:cNvSpPr>
          <p:nvPr>
            <p:ph idx="1"/>
          </p:nvPr>
        </p:nvSpPr>
        <p:spPr>
          <a:xfrm>
            <a:off x="1990726" y="1524000"/>
            <a:ext cx="8447087" cy="4495800"/>
          </a:xfrm>
        </p:spPr>
        <p:txBody>
          <a:bodyPr/>
          <a:lstStyle/>
          <a:p>
            <a:pPr>
              <a:lnSpc>
                <a:spcPct val="90000"/>
              </a:lnSpc>
            </a:pPr>
            <a:r>
              <a:rPr lang="en-AU" dirty="0">
                <a:latin typeface="Arial" charset="0"/>
                <a:ea typeface="ＭＳ Ｐゴシック" charset="0"/>
                <a:cs typeface="ＭＳ Ｐゴシック" charset="0"/>
              </a:rPr>
              <a:t>An activity in a process can invoke a separate sub-process</a:t>
            </a:r>
          </a:p>
          <a:p>
            <a:pPr>
              <a:lnSpc>
                <a:spcPct val="90000"/>
              </a:lnSpc>
            </a:pPr>
            <a:r>
              <a:rPr lang="en-AU" dirty="0">
                <a:latin typeface="Arial" charset="0"/>
                <a:ea typeface="ＭＳ Ｐゴシック" charset="0"/>
                <a:cs typeface="ＭＳ Ｐゴシック" charset="0"/>
              </a:rPr>
              <a:t>Use this feature to:</a:t>
            </a:r>
          </a:p>
          <a:p>
            <a:pPr marL="914400" lvl="1" indent="-457200">
              <a:buFontTx/>
              <a:buAutoNum type="arabicPeriod"/>
            </a:pPr>
            <a:r>
              <a:rPr lang="en-AU" sz="2000" u="sng" dirty="0">
                <a:latin typeface="Arial" charset="0"/>
                <a:ea typeface="ＭＳ Ｐゴシック" charset="0"/>
              </a:rPr>
              <a:t>Decompose</a:t>
            </a:r>
            <a:r>
              <a:rPr lang="en-AU" sz="2000" dirty="0">
                <a:latin typeface="Arial" charset="0"/>
                <a:ea typeface="ＭＳ Ｐゴシック" charset="0"/>
              </a:rPr>
              <a:t> large models into smaller ones, making them easier to understand and maintain</a:t>
            </a:r>
          </a:p>
        </p:txBody>
      </p:sp>
    </p:spTree>
    <p:extLst>
      <p:ext uri="{BB962C8B-B14F-4D97-AF65-F5344CB8AC3E}">
        <p14:creationId xmlns:p14="http://schemas.microsoft.com/office/powerpoint/2010/main" val="303957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837828" y="167844"/>
            <a:ext cx="9371384" cy="1039091"/>
          </a:xfrm>
        </p:spPr>
        <p:txBody>
          <a:bodyPr/>
          <a:lstStyle/>
          <a:p>
            <a:r>
              <a:rPr lang="en-US" dirty="0">
                <a:ea typeface="ＭＳ Ｐゴシック" charset="0"/>
                <a:cs typeface="ＭＳ Ｐゴシック" charset="0"/>
              </a:rPr>
              <a:t>Guideline: Multi-level modeling</a:t>
            </a:r>
          </a:p>
        </p:txBody>
      </p:sp>
      <p:sp>
        <p:nvSpPr>
          <p:cNvPr id="15362" name="Content Placeholder 2"/>
          <p:cNvSpPr>
            <a:spLocks noGrp="1"/>
          </p:cNvSpPr>
          <p:nvPr>
            <p:ph idx="1"/>
          </p:nvPr>
        </p:nvSpPr>
        <p:spPr>
          <a:xfrm>
            <a:off x="1951034" y="1349676"/>
            <a:ext cx="8229600" cy="4991088"/>
          </a:xfrm>
        </p:spPr>
        <p:txBody>
          <a:bodyPr>
            <a:normAutofit/>
          </a:bodyPr>
          <a:lstStyle/>
          <a:p>
            <a:r>
              <a:rPr lang="en-US" dirty="0">
                <a:latin typeface="Arial" charset="0"/>
                <a:ea typeface="ＭＳ Ｐゴシック" charset="0"/>
                <a:cs typeface="ＭＳ Ｐゴシック" charset="0"/>
              </a:rPr>
              <a:t>Level 1: </a:t>
            </a:r>
            <a:r>
              <a:rPr lang="en-US" b="1" u="sng" dirty="0">
                <a:latin typeface="Arial" charset="0"/>
                <a:ea typeface="ＭＳ Ｐゴシック" charset="0"/>
                <a:cs typeface="ＭＳ Ｐゴシック" charset="0"/>
              </a:rPr>
              <a:t>value chain</a:t>
            </a:r>
          </a:p>
          <a:p>
            <a:pPr lvl="1"/>
            <a:r>
              <a:rPr lang="en-US" sz="2000" dirty="0">
                <a:latin typeface="Arial" charset="0"/>
                <a:ea typeface="ＭＳ Ｐゴシック" charset="0"/>
                <a:cs typeface="ＭＳ Ｐゴシック" charset="0"/>
              </a:rPr>
              <a:t>Simple linear description of the phases of the process</a:t>
            </a:r>
          </a:p>
          <a:p>
            <a:pPr lvl="1"/>
            <a:r>
              <a:rPr lang="en-US" sz="2000" dirty="0">
                <a:latin typeface="Arial" charset="0"/>
                <a:ea typeface="ＭＳ Ｐゴシック" charset="0"/>
                <a:cs typeface="ＭＳ Ｐゴシック" charset="0"/>
              </a:rPr>
              <a:t>No gateways</a:t>
            </a:r>
          </a:p>
          <a:p>
            <a:pPr lvl="1"/>
            <a:r>
              <a:rPr lang="en-US" sz="2000" dirty="0">
                <a:latin typeface="Arial" charset="0"/>
                <a:ea typeface="ＭＳ Ｐゴシック" charset="0"/>
                <a:cs typeface="ＭＳ Ｐゴシック" charset="0"/>
              </a:rPr>
              <a:t>Each activity chain is a sub-process </a:t>
            </a:r>
          </a:p>
          <a:p>
            <a:r>
              <a:rPr lang="en-US" dirty="0">
                <a:latin typeface="Arial" charset="0"/>
                <a:ea typeface="ＭＳ Ｐゴシック" charset="0"/>
                <a:cs typeface="ＭＳ Ｐゴシック" charset="0"/>
              </a:rPr>
              <a:t>Level 2+: expand each activity in the value chain, add incrementally the following:</a:t>
            </a:r>
          </a:p>
          <a:p>
            <a:pPr lvl="1"/>
            <a:r>
              <a:rPr lang="en-US" sz="2000" dirty="0">
                <a:latin typeface="Arial" charset="0"/>
                <a:ea typeface="ＭＳ Ｐゴシック" charset="0"/>
              </a:rPr>
              <a:t>Decisions, handoffs (lanes, pools)</a:t>
            </a:r>
          </a:p>
          <a:p>
            <a:pPr lvl="1"/>
            <a:r>
              <a:rPr lang="en-US" sz="2000" dirty="0">
                <a:latin typeface="Arial" charset="0"/>
                <a:ea typeface="ＭＳ Ｐゴシック" charset="0"/>
              </a:rPr>
              <a:t>Parallel gateways, different types of events</a:t>
            </a:r>
          </a:p>
          <a:p>
            <a:pPr lvl="1"/>
            <a:r>
              <a:rPr lang="en-US" sz="2000" dirty="0">
                <a:latin typeface="Arial" charset="0"/>
                <a:ea typeface="ＭＳ Ｐゴシック" charset="0"/>
              </a:rPr>
              <a:t>Data objects &amp; data stores</a:t>
            </a:r>
          </a:p>
          <a:p>
            <a:pPr lvl="1"/>
            <a:r>
              <a:rPr lang="en-US" sz="2000" dirty="0">
                <a:latin typeface="Arial" charset="0"/>
                <a:ea typeface="ＭＳ Ｐゴシック" charset="0"/>
              </a:rPr>
              <a:t>And as much detail as you need, and no more</a:t>
            </a:r>
          </a:p>
        </p:txBody>
      </p:sp>
    </p:spTree>
    <p:extLst>
      <p:ext uri="{BB962C8B-B14F-4D97-AF65-F5344CB8AC3E}">
        <p14:creationId xmlns:p14="http://schemas.microsoft.com/office/powerpoint/2010/main" val="306479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ea typeface="ＭＳ Ｐゴシック" charset="0"/>
                <a:cs typeface="ＭＳ Ｐゴシック" charset="0"/>
              </a:rPr>
              <a:t>Guideline: Multi-level modeling (cont.)</a:t>
            </a:r>
            <a:endParaRPr lang="en-US" dirty="0"/>
          </a:p>
        </p:txBody>
      </p:sp>
      <p:sp>
        <p:nvSpPr>
          <p:cNvPr id="2" name="Content Placeholder 1"/>
          <p:cNvSpPr>
            <a:spLocks noGrp="1"/>
          </p:cNvSpPr>
          <p:nvPr>
            <p:ph idx="1"/>
          </p:nvPr>
        </p:nvSpPr>
        <p:spPr/>
        <p:txBody>
          <a:bodyPr/>
          <a:lstStyle/>
          <a:p>
            <a:r>
              <a:rPr lang="en-US" sz="2600" dirty="0">
                <a:latin typeface="Arial" charset="0"/>
                <a:ea typeface="ＭＳ Ｐゴシック" charset="0"/>
              </a:rPr>
              <a:t>At each level, decompose according to:</a:t>
            </a:r>
          </a:p>
          <a:p>
            <a:pPr lvl="1"/>
            <a:r>
              <a:rPr lang="en-US" sz="2000" dirty="0">
                <a:latin typeface="Arial" charset="0"/>
                <a:ea typeface="ＭＳ Ｐゴシック" charset="0"/>
              </a:rPr>
              <a:t>Logical milestones towards achieving the outcome of the process</a:t>
            </a:r>
          </a:p>
          <a:p>
            <a:pPr lvl="1"/>
            <a:r>
              <a:rPr lang="en-US" sz="2000" dirty="0">
                <a:latin typeface="Arial" charset="0"/>
                <a:ea typeface="ＭＳ Ｐゴシック" charset="0"/>
              </a:rPr>
              <a:t>Major objects used in the process</a:t>
            </a:r>
          </a:p>
          <a:p>
            <a:r>
              <a:rPr lang="en-US" sz="2600" dirty="0">
                <a:latin typeface="Arial" charset="0"/>
                <a:ea typeface="ＭＳ Ｐゴシック" charset="0"/>
              </a:rPr>
              <a:t>Decompose until processes are of “reasonable” size</a:t>
            </a:r>
          </a:p>
          <a:p>
            <a:pPr lvl="1"/>
            <a:r>
              <a:rPr lang="en-US" sz="2000" dirty="0">
                <a:latin typeface="Arial" charset="0"/>
                <a:ea typeface="ＭＳ Ｐゴシック" charset="0"/>
              </a:rPr>
              <a:t>e.g. up to 20 nodes (</a:t>
            </a:r>
            <a:r>
              <a:rPr lang="en-US" sz="2000" dirty="0" err="1">
                <a:latin typeface="Arial" charset="0"/>
                <a:ea typeface="ＭＳ Ｐゴシック" charset="0"/>
              </a:rPr>
              <a:t>tasks+events+gateways</a:t>
            </a:r>
            <a:r>
              <a:rPr lang="en-US" sz="2000" dirty="0">
                <a:latin typeface="Arial" charset="0"/>
                <a:ea typeface="ＭＳ Ｐゴシック" charset="0"/>
              </a:rPr>
              <a:t>) per model</a:t>
            </a:r>
          </a:p>
          <a:p>
            <a:endParaRPr lang="en-US" dirty="0"/>
          </a:p>
        </p:txBody>
      </p:sp>
    </p:spTree>
    <p:extLst>
      <p:ext uri="{BB962C8B-B14F-4D97-AF65-F5344CB8AC3E}">
        <p14:creationId xmlns:p14="http://schemas.microsoft.com/office/powerpoint/2010/main" val="33687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5820" y="260648"/>
            <a:ext cx="9769963" cy="879346"/>
          </a:xfrm>
        </p:spPr>
        <p:txBody>
          <a:bodyPr>
            <a:normAutofit/>
          </a:bodyPr>
          <a:lstStyle/>
          <a:p>
            <a:r>
              <a:rPr lang="en-US" dirty="0"/>
              <a:t>Non-BPMN value chain “chevron” notation </a:t>
            </a:r>
          </a:p>
        </p:txBody>
      </p:sp>
      <p:pic>
        <p:nvPicPr>
          <p:cNvPr id="19" name="Picture 59"/>
          <p:cNvPicPr>
            <a:picLocks noChangeAspect="1" noChangeArrowheads="1"/>
          </p:cNvPicPr>
          <p:nvPr/>
        </p:nvPicPr>
        <p:blipFill rotWithShape="1">
          <a:blip r:embed="rId3">
            <a:extLst>
              <a:ext uri="{28A0092B-C50C-407E-A947-70E740481C1C}">
                <a14:useLocalDpi xmlns:a14="http://schemas.microsoft.com/office/drawing/2010/main" val="0"/>
              </a:ext>
            </a:extLst>
          </a:blip>
          <a:srcRect l="16867"/>
          <a:stretch/>
        </p:blipFill>
        <p:spPr bwMode="auto">
          <a:xfrm>
            <a:off x="3772750" y="2066294"/>
            <a:ext cx="5969573" cy="7476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Line 8"/>
          <p:cNvSpPr>
            <a:spLocks noChangeShapeType="1"/>
          </p:cNvSpPr>
          <p:nvPr/>
        </p:nvSpPr>
        <p:spPr bwMode="auto">
          <a:xfrm flipH="1">
            <a:off x="3027619" y="2813307"/>
            <a:ext cx="788047" cy="877670"/>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2031">
              <a:solidFill>
                <a:prstClr val="black"/>
              </a:solidFill>
              <a:latin typeface="Arial" charset="0"/>
              <a:ea typeface="ＭＳ Ｐゴシック" pitchFamily="34" charset="-128"/>
            </a:endParaRPr>
          </a:p>
        </p:txBody>
      </p:sp>
      <p:sp>
        <p:nvSpPr>
          <p:cNvPr id="21" name="Line 8"/>
          <p:cNvSpPr>
            <a:spLocks noChangeShapeType="1"/>
          </p:cNvSpPr>
          <p:nvPr/>
        </p:nvSpPr>
        <p:spPr bwMode="auto">
          <a:xfrm>
            <a:off x="4884009" y="2813307"/>
            <a:ext cx="570622" cy="877671"/>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2031">
              <a:solidFill>
                <a:prstClr val="black"/>
              </a:solidFill>
              <a:latin typeface="Arial" charset="0"/>
              <a:ea typeface="ＭＳ Ｐゴシック" pitchFamily="34" charset="-128"/>
            </a:endParaRPr>
          </a:p>
        </p:txBody>
      </p:sp>
      <p:sp>
        <p:nvSpPr>
          <p:cNvPr id="22" name="Line 8"/>
          <p:cNvSpPr>
            <a:spLocks noChangeShapeType="1"/>
          </p:cNvSpPr>
          <p:nvPr/>
        </p:nvSpPr>
        <p:spPr bwMode="auto">
          <a:xfrm flipH="1">
            <a:off x="6181948" y="2843457"/>
            <a:ext cx="231536" cy="514180"/>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2031">
              <a:solidFill>
                <a:prstClr val="black"/>
              </a:solidFill>
              <a:latin typeface="Arial" charset="0"/>
              <a:ea typeface="ＭＳ Ｐゴシック" pitchFamily="34" charset="-128"/>
            </a:endParaRPr>
          </a:p>
        </p:txBody>
      </p:sp>
      <p:sp>
        <p:nvSpPr>
          <p:cNvPr id="23" name="Line 8"/>
          <p:cNvSpPr>
            <a:spLocks noChangeShapeType="1"/>
          </p:cNvSpPr>
          <p:nvPr/>
        </p:nvSpPr>
        <p:spPr bwMode="auto">
          <a:xfrm>
            <a:off x="7060882" y="2843456"/>
            <a:ext cx="2067899" cy="603988"/>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2031">
              <a:solidFill>
                <a:prstClr val="black"/>
              </a:solidFill>
              <a:latin typeface="Arial" charset="0"/>
              <a:ea typeface="ＭＳ Ｐゴシック" pitchFamily="34" charset="-128"/>
            </a:endParaRPr>
          </a:p>
        </p:txBody>
      </p:sp>
      <p:pic>
        <p:nvPicPr>
          <p:cNvPr id="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4473" y="3472370"/>
            <a:ext cx="3503736" cy="12180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3399" y="5254422"/>
            <a:ext cx="1700557" cy="1050687"/>
          </a:xfrm>
          <a:prstGeom prst="rect">
            <a:avLst/>
          </a:prstGeom>
        </p:spPr>
      </p:pic>
      <p:sp>
        <p:nvSpPr>
          <p:cNvPr id="26" name="Line 8"/>
          <p:cNvSpPr>
            <a:spLocks noChangeShapeType="1"/>
          </p:cNvSpPr>
          <p:nvPr/>
        </p:nvSpPr>
        <p:spPr bwMode="auto">
          <a:xfrm flipH="1">
            <a:off x="7799043" y="4715316"/>
            <a:ext cx="231536" cy="514180"/>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2031">
              <a:solidFill>
                <a:prstClr val="black"/>
              </a:solidFill>
              <a:latin typeface="Arial" charset="0"/>
              <a:ea typeface="ＭＳ Ｐゴシック" pitchFamily="34" charset="-128"/>
            </a:endParaRPr>
          </a:p>
        </p:txBody>
      </p:sp>
      <p:sp>
        <p:nvSpPr>
          <p:cNvPr id="27" name="Line 8"/>
          <p:cNvSpPr>
            <a:spLocks noChangeShapeType="1"/>
          </p:cNvSpPr>
          <p:nvPr/>
        </p:nvSpPr>
        <p:spPr bwMode="auto">
          <a:xfrm>
            <a:off x="8677977" y="4715316"/>
            <a:ext cx="387806" cy="514181"/>
          </a:xfrm>
          <a:prstGeom prst="line">
            <a:avLst/>
          </a:prstGeom>
          <a:noFill/>
          <a:ln w="12700">
            <a:solidFill>
              <a:schemeClr val="tx1"/>
            </a:solidFill>
            <a:prstDash val="lgDash"/>
            <a:round/>
            <a:headEnd type="none" w="sm" len="sm"/>
            <a:tailEnd type="none" w="sm" len="sm"/>
          </a:ln>
          <a:effectLst/>
        </p:spPr>
        <p:txBody>
          <a:bodyPr>
            <a:prstTxWarp prst="textNoShape">
              <a:avLst/>
            </a:prstTxWarp>
          </a:bodyPr>
          <a:lstStyle/>
          <a:p>
            <a:pPr algn="ctr" eaLnBrk="0" fontAlgn="base" hangingPunct="0">
              <a:spcBef>
                <a:spcPct val="0"/>
              </a:spcBef>
              <a:spcAft>
                <a:spcPct val="0"/>
              </a:spcAft>
            </a:pPr>
            <a:endParaRPr lang="en-US" sz="2031">
              <a:solidFill>
                <a:prstClr val="black"/>
              </a:solidFill>
              <a:latin typeface="Arial" charset="0"/>
              <a:ea typeface="ＭＳ Ｐゴシック" pitchFamily="34" charset="-128"/>
            </a:endParaRPr>
          </a:p>
        </p:txBody>
      </p:sp>
      <p:sp>
        <p:nvSpPr>
          <p:cNvPr id="28" name="Rectangle 27"/>
          <p:cNvSpPr/>
          <p:nvPr/>
        </p:nvSpPr>
        <p:spPr>
          <a:xfrm>
            <a:off x="7249141" y="5229497"/>
            <a:ext cx="914400" cy="8340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eaLnBrk="0" fontAlgn="base" hangingPunct="0">
              <a:spcBef>
                <a:spcPct val="0"/>
              </a:spcBef>
              <a:spcAft>
                <a:spcPct val="0"/>
              </a:spcAft>
            </a:pPr>
            <a:endParaRPr lang="en-AU" sz="2200">
              <a:solidFill>
                <a:prstClr val="black"/>
              </a:solidFill>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2940" y="3766496"/>
            <a:ext cx="3078342" cy="631455"/>
          </a:xfrm>
          <a:prstGeom prst="rect">
            <a:avLst/>
          </a:prstGeom>
        </p:spPr>
      </p:pic>
      <p:cxnSp>
        <p:nvCxnSpPr>
          <p:cNvPr id="30" name="Straight Connector 29"/>
          <p:cNvCxnSpPr/>
          <p:nvPr/>
        </p:nvCxnSpPr>
        <p:spPr>
          <a:xfrm flipH="1" flipV="1">
            <a:off x="3686068" y="2403035"/>
            <a:ext cx="270503" cy="243"/>
          </a:xfrm>
          <a:prstGeom prst="line">
            <a:avLst/>
          </a:prstGeom>
          <a:ln w="28575">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 name="Rounded Rectangular Callout 30"/>
          <p:cNvSpPr/>
          <p:nvPr/>
        </p:nvSpPr>
        <p:spPr bwMode="auto">
          <a:xfrm>
            <a:off x="1969782" y="1587568"/>
            <a:ext cx="1694481" cy="1225739"/>
          </a:xfrm>
          <a:prstGeom prst="wedgeRoundRectCallout">
            <a:avLst>
              <a:gd name="adj1" fmla="val 82859"/>
              <a:gd name="adj2" fmla="val 36814"/>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eaLnBrk="0" fontAlgn="base" hangingPunct="0">
              <a:spcBef>
                <a:spcPct val="0"/>
              </a:spcBef>
              <a:spcAft>
                <a:spcPct val="0"/>
              </a:spcAft>
              <a:tabLst>
                <a:tab pos="164127" algn="l"/>
              </a:tabLst>
            </a:pPr>
            <a:r>
              <a:rPr lang="en-AU" sz="1846" dirty="0">
                <a:solidFill>
                  <a:prstClr val="black"/>
                </a:solidFill>
                <a:ea typeface="ＭＳ Ｐゴシック" pitchFamily="34" charset="-128"/>
              </a:rPr>
              <a:t>Collapsed process model</a:t>
            </a:r>
          </a:p>
        </p:txBody>
      </p:sp>
    </p:spTree>
    <p:extLst>
      <p:ext uri="{BB962C8B-B14F-4D97-AF65-F5344CB8AC3E}">
        <p14:creationId xmlns:p14="http://schemas.microsoft.com/office/powerpoint/2010/main" val="173835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6" grpId="0" animBg="1"/>
      <p:bldP spid="27"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693812" y="365127"/>
            <a:ext cx="9658047" cy="1325563"/>
          </a:xfrm>
        </p:spPr>
        <p:txBody>
          <a:bodyPr>
            <a:normAutofit/>
          </a:bodyPr>
          <a:lstStyle/>
          <a:p>
            <a:r>
              <a:rPr lang="en-AU" dirty="0">
                <a:ea typeface="ＭＳ Ｐゴシック" charset="0"/>
                <a:cs typeface="ＭＳ Ｐゴシック" charset="0"/>
              </a:rPr>
              <a:t>Value chain with sub-processes</a:t>
            </a:r>
          </a:p>
        </p:txBody>
      </p:sp>
      <p:graphicFrame>
        <p:nvGraphicFramePr>
          <p:cNvPr id="17411" name="Object 3"/>
          <p:cNvGraphicFramePr>
            <a:graphicFrameLocks noChangeAspect="1"/>
          </p:cNvGraphicFramePr>
          <p:nvPr/>
        </p:nvGraphicFramePr>
        <p:xfrm>
          <a:off x="1547611" y="3095040"/>
          <a:ext cx="8916595" cy="3481325"/>
        </p:xfrm>
        <a:graphic>
          <a:graphicData uri="http://schemas.openxmlformats.org/presentationml/2006/ole">
            <mc:AlternateContent xmlns:mc="http://schemas.openxmlformats.org/markup-compatibility/2006">
              <mc:Choice xmlns:v="urn:schemas-microsoft-com:vml" Requires="v">
                <p:oleObj name="Visio" r:id="rId3" imgW="14351000" imgH="5613400" progId="Visio.Drawing.11">
                  <p:embed/>
                </p:oleObj>
              </mc:Choice>
              <mc:Fallback>
                <p:oleObj name="Visio" r:id="rId3" imgW="14351000" imgH="5613400" progId="Visio.Drawing.11">
                  <p:embed/>
                  <p:pic>
                    <p:nvPicPr>
                      <p:cNvPr id="1741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11" y="3095040"/>
                        <a:ext cx="8916595" cy="348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cxnSp>
        <p:nvCxnSpPr>
          <p:cNvPr id="17412" name="Straight Arrow Connector 5"/>
          <p:cNvCxnSpPr>
            <a:cxnSpLocks noChangeShapeType="1"/>
          </p:cNvCxnSpPr>
          <p:nvPr/>
        </p:nvCxnSpPr>
        <p:spPr bwMode="auto">
          <a:xfrm rot="10800000" flipV="1">
            <a:off x="1554113" y="2438401"/>
            <a:ext cx="2590800" cy="684213"/>
          </a:xfrm>
          <a:prstGeom prst="straightConnector1">
            <a:avLst/>
          </a:prstGeom>
          <a:noFill/>
          <a:ln w="38100">
            <a:solidFill>
              <a:srgbClr val="FF0000"/>
            </a:solidFill>
            <a:prstDash val="dash"/>
            <a:round/>
            <a:headEnd/>
            <a:tailEnd/>
          </a:ln>
          <a:extLst>
            <a:ext uri="{909E8E84-426E-40dd-AFC4-6F175D3DCCD1}">
              <a14:hiddenFill xmlns:a14="http://schemas.microsoft.com/office/drawing/2010/main" xmlns="">
                <a:noFill/>
              </a14:hiddenFill>
            </a:ext>
          </a:extLst>
        </p:spPr>
      </p:cxnSp>
      <p:cxnSp>
        <p:nvCxnSpPr>
          <p:cNvPr id="17413" name="Straight Arrow Connector 9"/>
          <p:cNvCxnSpPr>
            <a:cxnSpLocks noChangeShapeType="1"/>
          </p:cNvCxnSpPr>
          <p:nvPr/>
        </p:nvCxnSpPr>
        <p:spPr bwMode="auto">
          <a:xfrm>
            <a:off x="4272929" y="2438400"/>
            <a:ext cx="4701235" cy="670134"/>
          </a:xfrm>
          <a:prstGeom prst="straightConnector1">
            <a:avLst/>
          </a:prstGeom>
          <a:noFill/>
          <a:ln w="38100">
            <a:solidFill>
              <a:srgbClr val="FF0000"/>
            </a:solidFill>
            <a:prstDash val="dash"/>
            <a:round/>
            <a:headEnd/>
            <a:tailEnd/>
          </a:ln>
          <a:extLst>
            <a:ext uri="{909E8E84-426E-40dd-AFC4-6F175D3DCCD1}">
              <a14:hiddenFill xmlns:a14="http://schemas.microsoft.com/office/drawing/2010/main" xmlns="">
                <a:noFill/>
              </a14:hiddenFill>
            </a:ext>
          </a:extLst>
        </p:spPr>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2413" y="1402068"/>
            <a:ext cx="8829446" cy="972428"/>
          </a:xfrm>
          <a:prstGeom prst="rect">
            <a:avLst/>
          </a:prstGeom>
        </p:spPr>
      </p:pic>
    </p:spTree>
    <p:extLst>
      <p:ext uri="{BB962C8B-B14F-4D97-AF65-F5344CB8AC3E}">
        <p14:creationId xmlns:p14="http://schemas.microsoft.com/office/powerpoint/2010/main" val="82510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AU" dirty="0">
                <a:ea typeface="ＭＳ Ｐゴシック" charset="0"/>
                <a:cs typeface="ＭＳ Ｐゴシック" charset="0"/>
              </a:rPr>
              <a:t>Sub-processes</a:t>
            </a:r>
          </a:p>
        </p:txBody>
      </p:sp>
      <p:sp>
        <p:nvSpPr>
          <p:cNvPr id="13314" name="Rectangle 3"/>
          <p:cNvSpPr>
            <a:spLocks noGrp="1" noChangeArrowheads="1"/>
          </p:cNvSpPr>
          <p:nvPr>
            <p:ph idx="1"/>
          </p:nvPr>
        </p:nvSpPr>
        <p:spPr>
          <a:xfrm>
            <a:off x="1990726" y="1524000"/>
            <a:ext cx="8447087" cy="4495800"/>
          </a:xfrm>
        </p:spPr>
        <p:txBody>
          <a:bodyPr/>
          <a:lstStyle/>
          <a:p>
            <a:pPr>
              <a:lnSpc>
                <a:spcPct val="90000"/>
              </a:lnSpc>
            </a:pPr>
            <a:r>
              <a:rPr lang="en-AU" dirty="0">
                <a:latin typeface="Arial" charset="0"/>
                <a:ea typeface="ＭＳ Ｐゴシック" charset="0"/>
                <a:cs typeface="ＭＳ Ｐゴシック" charset="0"/>
              </a:rPr>
              <a:t>An activity in a process can invoke a separate sub-process</a:t>
            </a:r>
          </a:p>
          <a:p>
            <a:pPr>
              <a:lnSpc>
                <a:spcPct val="90000"/>
              </a:lnSpc>
            </a:pPr>
            <a:r>
              <a:rPr lang="en-AU" dirty="0">
                <a:latin typeface="Arial" charset="0"/>
                <a:ea typeface="ＭＳ Ｐゴシック" charset="0"/>
                <a:cs typeface="ＭＳ Ｐゴシック" charset="0"/>
              </a:rPr>
              <a:t>Use this feature to:</a:t>
            </a:r>
          </a:p>
          <a:p>
            <a:pPr marL="914400" lvl="1" indent="-457200">
              <a:buFontTx/>
              <a:buAutoNum type="arabicPeriod"/>
            </a:pPr>
            <a:r>
              <a:rPr lang="en-AU" sz="2000" u="sng" dirty="0">
                <a:latin typeface="Arial" charset="0"/>
                <a:ea typeface="ＭＳ Ｐゴシック" charset="0"/>
              </a:rPr>
              <a:t>Decompose</a:t>
            </a:r>
            <a:r>
              <a:rPr lang="en-AU" sz="2000" dirty="0">
                <a:latin typeface="Arial" charset="0"/>
                <a:ea typeface="ＭＳ Ｐゴシック" charset="0"/>
              </a:rPr>
              <a:t> large models into smaller ones, making them easier to understand and maintain</a:t>
            </a:r>
          </a:p>
          <a:p>
            <a:pPr marL="914400" lvl="1" indent="-457200">
              <a:buFontTx/>
              <a:buAutoNum type="arabicPeriod"/>
            </a:pPr>
            <a:r>
              <a:rPr lang="en-AU" sz="2000" u="sng" dirty="0">
                <a:latin typeface="Arial" charset="0"/>
                <a:ea typeface="ＭＳ Ｐゴシック" charset="0"/>
              </a:rPr>
              <a:t>Share</a:t>
            </a:r>
            <a:r>
              <a:rPr lang="en-AU" sz="2000" dirty="0">
                <a:latin typeface="Arial" charset="0"/>
                <a:ea typeface="ＭＳ Ｐゴシック" charset="0"/>
              </a:rPr>
              <a:t> common fragments across multiple processes</a:t>
            </a:r>
          </a:p>
        </p:txBody>
      </p:sp>
    </p:spTree>
    <p:extLst>
      <p:ext uri="{BB962C8B-B14F-4D97-AF65-F5344CB8AC3E}">
        <p14:creationId xmlns:p14="http://schemas.microsoft.com/office/powerpoint/2010/main" val="200759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93812" y="76200"/>
            <a:ext cx="9515400" cy="1143000"/>
          </a:xfrm>
        </p:spPr>
        <p:txBody>
          <a:bodyPr/>
          <a:lstStyle/>
          <a:p>
            <a:r>
              <a:rPr lang="en-US" dirty="0">
                <a:ea typeface="ＭＳ Ｐゴシック" charset="0"/>
                <a:cs typeface="ＭＳ Ｐゴシック" charset="0"/>
              </a:rPr>
              <a:t>Shared sub-process</a:t>
            </a:r>
          </a:p>
        </p:txBody>
      </p:sp>
      <p:pic>
        <p:nvPicPr>
          <p:cNvPr id="18434" name="Picture 4" descr="ch4_LoanHierarchy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1181100"/>
            <a:ext cx="9144000" cy="567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788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AU" dirty="0">
                <a:ea typeface="ＭＳ Ｐゴシック" charset="0"/>
                <a:cs typeface="ＭＳ Ｐゴシック" charset="0"/>
              </a:rPr>
              <a:t>Sub-processes</a:t>
            </a:r>
          </a:p>
        </p:txBody>
      </p:sp>
      <p:sp>
        <p:nvSpPr>
          <p:cNvPr id="13314" name="Rectangle 3"/>
          <p:cNvSpPr>
            <a:spLocks noGrp="1" noChangeArrowheads="1"/>
          </p:cNvSpPr>
          <p:nvPr>
            <p:ph idx="1"/>
          </p:nvPr>
        </p:nvSpPr>
        <p:spPr>
          <a:xfrm>
            <a:off x="1990726" y="1524000"/>
            <a:ext cx="8447087" cy="4495800"/>
          </a:xfrm>
        </p:spPr>
        <p:txBody>
          <a:bodyPr/>
          <a:lstStyle/>
          <a:p>
            <a:pPr>
              <a:lnSpc>
                <a:spcPct val="90000"/>
              </a:lnSpc>
            </a:pPr>
            <a:r>
              <a:rPr lang="en-AU" dirty="0">
                <a:latin typeface="Arial" charset="0"/>
                <a:ea typeface="ＭＳ Ｐゴシック" charset="0"/>
                <a:cs typeface="ＭＳ Ｐゴシック" charset="0"/>
              </a:rPr>
              <a:t>An activity in a process can invoke a separate sub-process</a:t>
            </a:r>
          </a:p>
          <a:p>
            <a:pPr>
              <a:lnSpc>
                <a:spcPct val="90000"/>
              </a:lnSpc>
            </a:pPr>
            <a:r>
              <a:rPr lang="en-AU" dirty="0">
                <a:latin typeface="Arial" charset="0"/>
                <a:ea typeface="ＭＳ Ｐゴシック" charset="0"/>
                <a:cs typeface="ＭＳ Ｐゴシック" charset="0"/>
              </a:rPr>
              <a:t>Use this feature to:</a:t>
            </a:r>
          </a:p>
          <a:p>
            <a:pPr marL="914400" lvl="1" indent="-457200">
              <a:buFontTx/>
              <a:buAutoNum type="arabicPeriod"/>
            </a:pPr>
            <a:r>
              <a:rPr lang="en-AU" sz="2000" u="sng" dirty="0">
                <a:latin typeface="Arial" charset="0"/>
                <a:ea typeface="ＭＳ Ｐゴシック" charset="0"/>
              </a:rPr>
              <a:t>Decompose</a:t>
            </a:r>
            <a:r>
              <a:rPr lang="en-AU" sz="2000" dirty="0">
                <a:latin typeface="Arial" charset="0"/>
                <a:ea typeface="ＭＳ Ｐゴシック" charset="0"/>
              </a:rPr>
              <a:t> large models into smaller ones, making them easier to understand and maintain</a:t>
            </a:r>
          </a:p>
          <a:p>
            <a:pPr marL="914400" lvl="1" indent="-457200">
              <a:buFontTx/>
              <a:buAutoNum type="arabicPeriod"/>
            </a:pPr>
            <a:r>
              <a:rPr lang="en-AU" sz="2000" u="sng" dirty="0">
                <a:latin typeface="Arial" charset="0"/>
                <a:ea typeface="ＭＳ Ｐゴシック" charset="0"/>
              </a:rPr>
              <a:t>Share</a:t>
            </a:r>
            <a:r>
              <a:rPr lang="en-AU" sz="2000" dirty="0">
                <a:latin typeface="Arial" charset="0"/>
                <a:ea typeface="ＭＳ Ｐゴシック" charset="0"/>
              </a:rPr>
              <a:t> common fragments across multiple processes</a:t>
            </a:r>
          </a:p>
          <a:p>
            <a:pPr marL="914400" lvl="1" indent="-457200">
              <a:buFontTx/>
              <a:buAutoNum type="arabicPeriod"/>
            </a:pPr>
            <a:r>
              <a:rPr lang="en-AU" sz="2000" u="sng" dirty="0">
                <a:latin typeface="Arial" charset="0"/>
                <a:ea typeface="ＭＳ Ｐゴシック" charset="0"/>
              </a:rPr>
              <a:t>Delimit</a:t>
            </a:r>
            <a:r>
              <a:rPr lang="en-AU" sz="2000" dirty="0">
                <a:latin typeface="Arial" charset="0"/>
                <a:ea typeface="ＭＳ Ｐゴシック" charset="0"/>
              </a:rPr>
              <a:t> parts of a process that can be:</a:t>
            </a:r>
          </a:p>
          <a:p>
            <a:pPr lvl="4">
              <a:lnSpc>
                <a:spcPct val="90000"/>
              </a:lnSpc>
            </a:pPr>
            <a:r>
              <a:rPr lang="en-AU" sz="2000" dirty="0">
                <a:latin typeface="Arial" charset="0"/>
                <a:ea typeface="ＭＳ Ｐゴシック" charset="0"/>
              </a:rPr>
              <a:t>Repeated</a:t>
            </a:r>
          </a:p>
          <a:p>
            <a:pPr lvl="4">
              <a:lnSpc>
                <a:spcPct val="90000"/>
              </a:lnSpc>
            </a:pPr>
            <a:r>
              <a:rPr lang="en-AU" sz="2000" dirty="0">
                <a:latin typeface="Arial" charset="0"/>
                <a:ea typeface="ＭＳ Ｐゴシック" charset="0"/>
              </a:rPr>
              <a:t>Interrupted</a:t>
            </a:r>
          </a:p>
        </p:txBody>
      </p:sp>
    </p:spTree>
    <p:extLst>
      <p:ext uri="{BB962C8B-B14F-4D97-AF65-F5344CB8AC3E}">
        <p14:creationId xmlns:p14="http://schemas.microsoft.com/office/powerpoint/2010/main" val="4089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Structured Repetition</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91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7" name="Rectangle 2"/>
          <p:cNvSpPr>
            <a:spLocks noGrp="1" noChangeArrowheads="1"/>
          </p:cNvSpPr>
          <p:nvPr>
            <p:ph type="title"/>
          </p:nvPr>
        </p:nvSpPr>
        <p:spPr/>
        <p:txBody>
          <a:bodyPr vert="horz" lIns="91440" tIns="45720" rIns="32970" bIns="45720" rtlCol="0" anchor="t">
            <a:normAutofit/>
          </a:bodyPr>
          <a:lstStyle/>
          <a:p>
            <a:pPr algn="l"/>
            <a:r>
              <a:rPr lang="en-AU" sz="4000" dirty="0"/>
              <a:t>Block-structured repetition: Activity loop</a:t>
            </a:r>
            <a:endParaRPr lang="en-US" sz="4000" dirty="0"/>
          </a:p>
        </p:txBody>
      </p:sp>
      <p:sp>
        <p:nvSpPr>
          <p:cNvPr id="1541123" name="Rectangle 3"/>
          <p:cNvSpPr>
            <a:spLocks noGrp="1" noChangeArrowheads="1"/>
          </p:cNvSpPr>
          <p:nvPr>
            <p:ph idx="1"/>
          </p:nvPr>
        </p:nvSpPr>
        <p:spPr>
          <a:xfrm>
            <a:off x="1989956" y="1052736"/>
            <a:ext cx="8136904" cy="4824536"/>
          </a:xfrm>
        </p:spPr>
        <p:txBody>
          <a:bodyPr>
            <a:noAutofit/>
          </a:bodyPr>
          <a:lstStyle/>
          <a:p>
            <a:pPr marL="0" indent="0">
              <a:buNone/>
            </a:pPr>
            <a:r>
              <a:rPr lang="en-US" i="1" dirty="0">
                <a:latin typeface="+mj-lt"/>
              </a:rPr>
              <a:t>Activity loop</a:t>
            </a:r>
            <a:r>
              <a:rPr lang="en-US" dirty="0">
                <a:latin typeface="+mj-lt"/>
              </a:rPr>
              <a:t> </a:t>
            </a:r>
            <a:r>
              <a:rPr lang="en-US" i="1" dirty="0">
                <a:latin typeface="+mj-lt"/>
              </a:rPr>
              <a:t>markers </a:t>
            </a:r>
            <a:r>
              <a:rPr lang="en-US" dirty="0">
                <a:latin typeface="+mj-lt"/>
              </a:rPr>
              <a:t>allow us to state that a task or a sub-process may be repeated multiple times</a:t>
            </a:r>
          </a:p>
          <a:p>
            <a:pPr marL="0" indent="0">
              <a:buNone/>
            </a:pPr>
            <a:endParaRPr lang="en-US" dirty="0">
              <a:latin typeface="+mj-lt"/>
            </a:endParaRPr>
          </a:p>
          <a:p>
            <a:endParaRPr lang="en-US" dirty="0">
              <a:latin typeface="+mj-lt"/>
            </a:endParaRPr>
          </a:p>
          <a:p>
            <a:endParaRPr lang="en-US" dirty="0">
              <a:latin typeface="+mj-lt"/>
            </a:endParaRPr>
          </a:p>
          <a:p>
            <a:endParaRPr lang="en-US" dirty="0">
              <a:latin typeface="+mj-lt"/>
            </a:endParaRPr>
          </a:p>
          <a:p>
            <a:endParaRPr lang="en-US" dirty="0">
              <a:latin typeface="+mj-lt"/>
            </a:endParaRPr>
          </a:p>
        </p:txBody>
      </p:sp>
      <p:graphicFrame>
        <p:nvGraphicFramePr>
          <p:cNvPr id="736258" name="Object 2"/>
          <p:cNvGraphicFramePr>
            <a:graphicFrameLocks noChangeAspect="1"/>
          </p:cNvGraphicFramePr>
          <p:nvPr/>
        </p:nvGraphicFramePr>
        <p:xfrm>
          <a:off x="4226670" y="2465512"/>
          <a:ext cx="3735484" cy="963489"/>
        </p:xfrm>
        <a:graphic>
          <a:graphicData uri="http://schemas.openxmlformats.org/presentationml/2006/ole">
            <mc:AlternateContent xmlns:mc="http://schemas.openxmlformats.org/markup-compatibility/2006">
              <mc:Choice xmlns:v="urn:schemas-microsoft-com:vml" Requires="v">
                <p:oleObj name="Visio" r:id="rId3" imgW="2746785" imgH="766882" progId="Visio.Drawing.11">
                  <p:embed/>
                </p:oleObj>
              </mc:Choice>
              <mc:Fallback>
                <p:oleObj name="Visio" r:id="rId3" imgW="2746785" imgH="766882" progId="Visio.Drawing.11">
                  <p:embed/>
                  <p:pic>
                    <p:nvPicPr>
                      <p:cNvPr id="736258" name="Object 2"/>
                      <p:cNvPicPr>
                        <a:picLocks noChangeAspect="1" noChangeArrowheads="1"/>
                      </p:cNvPicPr>
                      <p:nvPr/>
                    </p:nvPicPr>
                    <p:blipFill>
                      <a:blip r:embed="rId4"/>
                      <a:srcRect/>
                      <a:stretch>
                        <a:fillRect/>
                      </a:stretch>
                    </p:blipFill>
                    <p:spPr bwMode="auto">
                      <a:xfrm>
                        <a:off x="4226670" y="2465512"/>
                        <a:ext cx="3735484" cy="96348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415266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194" name="Title 1"/>
          <p:cNvSpPr>
            <a:spLocks noGrp="1"/>
          </p:cNvSpPr>
          <p:nvPr>
            <p:ph type="title"/>
          </p:nvPr>
        </p:nvSpPr>
        <p:spPr>
          <a:xfrm>
            <a:off x="4029130" y="3429000"/>
            <a:ext cx="4130565" cy="1143000"/>
          </a:xfrm>
        </p:spPr>
        <p:txBody>
          <a:bodyPr/>
          <a:lstStyle/>
          <a:p>
            <a:r>
              <a:rPr lang="en-US" sz="3600" dirty="0">
                <a:latin typeface="Arial" charset="0"/>
                <a:ea typeface="ＭＳ Ｐゴシック" charset="0"/>
                <a:cs typeface="ＭＳ Ｐゴシック" charset="0"/>
              </a:rPr>
              <a:t>Business Process</a:t>
            </a:r>
            <a:br>
              <a:rPr lang="en-US" sz="3600" dirty="0">
                <a:latin typeface="Arial" charset="0"/>
                <a:ea typeface="ＭＳ Ｐゴシック" charset="0"/>
                <a:cs typeface="ＭＳ Ｐゴシック" charset="0"/>
              </a:rPr>
            </a:br>
            <a:r>
              <a:rPr lang="en-US" sz="3600" dirty="0">
                <a:latin typeface="Arial" charset="0"/>
                <a:ea typeface="ＭＳ Ｐゴシック" charset="0"/>
                <a:cs typeface="ＭＳ Ｐゴシック" charset="0"/>
              </a:rPr>
              <a:t> Lifecycle</a:t>
            </a:r>
          </a:p>
        </p:txBody>
      </p:sp>
      <p:sp>
        <p:nvSpPr>
          <p:cNvPr id="8195" name="Abgerundetes Rechteck 2"/>
          <p:cNvSpPr>
            <a:spLocks noChangeArrowheads="1"/>
          </p:cNvSpPr>
          <p:nvPr/>
        </p:nvSpPr>
        <p:spPr bwMode="auto">
          <a:xfrm flipV="1">
            <a:off x="4510088" y="1484313"/>
            <a:ext cx="2879725" cy="1439862"/>
          </a:xfrm>
          <a:prstGeom prst="roundRect">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defTabSz="449263">
              <a:buClr>
                <a:srgbClr val="000000"/>
              </a:buClr>
              <a:buSzPct val="100000"/>
            </a:pPr>
            <a:endParaRPr lang="de-AT">
              <a:solidFill>
                <a:schemeClr val="bg1"/>
              </a:solidFill>
              <a:cs typeface="Arial" charset="0"/>
            </a:endParaRPr>
          </a:p>
        </p:txBody>
      </p:sp>
    </p:spTree>
    <p:extLst>
      <p:ext uri="{BB962C8B-B14F-4D97-AF65-F5344CB8AC3E}">
        <p14:creationId xmlns:p14="http://schemas.microsoft.com/office/powerpoint/2010/main" val="152041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1755"/>
          <a:stretch/>
        </p:blipFill>
        <p:spPr>
          <a:xfrm>
            <a:off x="1684459" y="2958025"/>
            <a:ext cx="8618105" cy="1235022"/>
          </a:xfrm>
          <a:prstGeom prst="rect">
            <a:avLst/>
          </a:prstGeom>
        </p:spPr>
      </p:pic>
      <p:sp>
        <p:nvSpPr>
          <p:cNvPr id="3" name="Title 2"/>
          <p:cNvSpPr>
            <a:spLocks noGrp="1"/>
          </p:cNvSpPr>
          <p:nvPr>
            <p:ph type="title"/>
          </p:nvPr>
        </p:nvSpPr>
        <p:spPr/>
        <p:txBody>
          <a:bodyPr/>
          <a:lstStyle/>
          <a:p>
            <a:r>
              <a:rPr lang="en-US" dirty="0"/>
              <a:t>More on rework and repetition</a:t>
            </a:r>
          </a:p>
        </p:txBody>
      </p:sp>
      <p:sp>
        <p:nvSpPr>
          <p:cNvPr id="13" name="Text Box 4"/>
          <p:cNvSpPr txBox="1">
            <a:spLocks noChangeArrowheads="1"/>
          </p:cNvSpPr>
          <p:nvPr/>
        </p:nvSpPr>
        <p:spPr bwMode="auto">
          <a:xfrm>
            <a:off x="4630489" y="2565324"/>
            <a:ext cx="2388362" cy="348109"/>
          </a:xfrm>
          <a:prstGeom prst="rect">
            <a:avLst/>
          </a:prstGeom>
          <a:noFill/>
          <a:ln w="9525">
            <a:noFill/>
            <a:miter lim="800000"/>
            <a:headEnd/>
            <a:tailEnd/>
          </a:ln>
          <a:effectLst/>
        </p:spPr>
        <p:txBody>
          <a:bodyPr wrap="square">
            <a:spAutoFit/>
          </a:bodyPr>
          <a:lstStyle/>
          <a:p>
            <a:pPr defTabSz="844083">
              <a:defRPr/>
            </a:pPr>
            <a:r>
              <a:rPr lang="en-AU" sz="1662" kern="0" dirty="0">
                <a:solidFill>
                  <a:sysClr val="windowText" lastClr="000000"/>
                </a:solidFill>
                <a:latin typeface="Calibri"/>
              </a:rPr>
              <a:t>XOR-join: entry point</a:t>
            </a:r>
          </a:p>
        </p:txBody>
      </p:sp>
      <p:sp>
        <p:nvSpPr>
          <p:cNvPr id="14" name="Text Box 4"/>
          <p:cNvSpPr txBox="1">
            <a:spLocks noChangeArrowheads="1"/>
          </p:cNvSpPr>
          <p:nvPr/>
        </p:nvSpPr>
        <p:spPr bwMode="auto">
          <a:xfrm>
            <a:off x="8013657" y="2565323"/>
            <a:ext cx="2190532" cy="348109"/>
          </a:xfrm>
          <a:prstGeom prst="rect">
            <a:avLst/>
          </a:prstGeom>
          <a:noFill/>
          <a:ln w="9525">
            <a:noFill/>
            <a:miter lim="800000"/>
            <a:headEnd/>
            <a:tailEnd/>
          </a:ln>
          <a:effectLst/>
        </p:spPr>
        <p:txBody>
          <a:bodyPr wrap="square">
            <a:spAutoFit/>
          </a:bodyPr>
          <a:lstStyle/>
          <a:p>
            <a:pPr defTabSz="844083">
              <a:defRPr/>
            </a:pPr>
            <a:r>
              <a:rPr lang="en-AU" sz="1662" kern="0" dirty="0">
                <a:solidFill>
                  <a:sysClr val="windowText" lastClr="000000"/>
                </a:solidFill>
                <a:latin typeface="Calibri"/>
              </a:rPr>
              <a:t>XOR-split: exit point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8989" y="2871210"/>
            <a:ext cx="3657600" cy="1354015"/>
          </a:xfrm>
          <a:prstGeom prst="rect">
            <a:avLst/>
          </a:prstGeom>
        </p:spPr>
      </p:pic>
      <p:sp>
        <p:nvSpPr>
          <p:cNvPr id="9" name="Rounded Rectangular Callout 8"/>
          <p:cNvSpPr/>
          <p:nvPr/>
        </p:nvSpPr>
        <p:spPr bwMode="auto">
          <a:xfrm>
            <a:off x="7217921" y="4574013"/>
            <a:ext cx="1798780" cy="1023384"/>
          </a:xfrm>
          <a:prstGeom prst="wedgeRoundRectCallout">
            <a:avLst>
              <a:gd name="adj1" fmla="val -76200"/>
              <a:gd name="adj2" fmla="val -7426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defTabSz="844083"/>
            <a:r>
              <a:rPr lang="en-AU" sz="1846" b="1" dirty="0">
                <a:solidFill>
                  <a:prstClr val="black"/>
                </a:solidFill>
                <a:latin typeface="Calibri" pitchFamily="34" charset="0"/>
              </a:rPr>
              <a:t>Structured cycle</a:t>
            </a:r>
            <a:endParaRPr lang="en-AU" sz="1846" dirty="0">
              <a:solidFill>
                <a:prstClr val="black"/>
              </a:solidFill>
              <a:latin typeface="Calibri" pitchFamily="34" charset="0"/>
            </a:endParaRPr>
          </a:p>
        </p:txBody>
      </p:sp>
    </p:spTree>
    <p:extLst>
      <p:ext uri="{BB962C8B-B14F-4D97-AF65-F5344CB8AC3E}">
        <p14:creationId xmlns:p14="http://schemas.microsoft.com/office/powerpoint/2010/main" val="405832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Rectangle 2"/>
          <p:cNvSpPr>
            <a:spLocks noGrp="1" noChangeArrowheads="1"/>
          </p:cNvSpPr>
          <p:nvPr>
            <p:ph type="title"/>
          </p:nvPr>
        </p:nvSpPr>
        <p:spPr>
          <a:xfrm>
            <a:off x="1987768" y="199103"/>
            <a:ext cx="7559675" cy="731227"/>
          </a:xfrm>
        </p:spPr>
        <p:txBody>
          <a:bodyPr>
            <a:normAutofit/>
          </a:bodyPr>
          <a:lstStyle/>
          <a:p>
            <a:r>
              <a:rPr lang="en-AU" sz="2800" dirty="0"/>
              <a:t>Example: block-structured repetition</a:t>
            </a:r>
          </a:p>
        </p:txBody>
      </p:sp>
      <p:graphicFrame>
        <p:nvGraphicFramePr>
          <p:cNvPr id="1726467" name="Object 3"/>
          <p:cNvGraphicFramePr>
            <a:graphicFrameLocks noChangeAspect="1"/>
          </p:cNvGraphicFramePr>
          <p:nvPr/>
        </p:nvGraphicFramePr>
        <p:xfrm>
          <a:off x="1668462" y="1698626"/>
          <a:ext cx="8807450" cy="3998913"/>
        </p:xfrm>
        <a:graphic>
          <a:graphicData uri="http://schemas.openxmlformats.org/presentationml/2006/ole">
            <mc:AlternateContent xmlns:mc="http://schemas.openxmlformats.org/markup-compatibility/2006">
              <mc:Choice xmlns:v="urn:schemas-microsoft-com:vml" Requires="v">
                <p:oleObj name="Visio" r:id="rId3" imgW="6204600" imgH="3010320" progId="Visio.Drawing.11">
                  <p:embed/>
                </p:oleObj>
              </mc:Choice>
              <mc:Fallback>
                <p:oleObj name="Visio" r:id="rId3" imgW="6204600" imgH="3010320" progId="Visio.Drawing.11">
                  <p:embed/>
                  <p:pic>
                    <p:nvPicPr>
                      <p:cNvPr id="1726467" name="Object 3"/>
                      <p:cNvPicPr>
                        <a:picLocks noChangeAspect="1" noChangeArrowheads="1"/>
                      </p:cNvPicPr>
                      <p:nvPr/>
                    </p:nvPicPr>
                    <p:blipFill>
                      <a:blip r:embed="rId4"/>
                      <a:srcRect/>
                      <a:stretch>
                        <a:fillRect/>
                      </a:stretch>
                    </p:blipFill>
                    <p:spPr bwMode="auto">
                      <a:xfrm>
                        <a:off x="1668462" y="1698626"/>
                        <a:ext cx="8807450" cy="3998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5" name="Rounded Rectangular Callout 4"/>
          <p:cNvSpPr/>
          <p:nvPr/>
        </p:nvSpPr>
        <p:spPr bwMode="auto">
          <a:xfrm>
            <a:off x="8497025" y="5505837"/>
            <a:ext cx="1798780" cy="799637"/>
          </a:xfrm>
          <a:prstGeom prst="wedgeRoundRectCallout">
            <a:avLst>
              <a:gd name="adj1" fmla="val -82665"/>
              <a:gd name="adj2" fmla="val -59723"/>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defTabSz="844083"/>
            <a:r>
              <a:rPr lang="en-AU" sz="1846" dirty="0">
                <a:solidFill>
                  <a:prstClr val="black"/>
                </a:solidFill>
                <a:latin typeface="Calibri" pitchFamily="34" charset="0"/>
              </a:rPr>
              <a:t>Must have a decision activity</a:t>
            </a:r>
          </a:p>
        </p:txBody>
      </p:sp>
      <p:sp>
        <p:nvSpPr>
          <p:cNvPr id="7" name="Rounded Rectangular Callout 6"/>
          <p:cNvSpPr/>
          <p:nvPr/>
        </p:nvSpPr>
        <p:spPr bwMode="auto">
          <a:xfrm>
            <a:off x="6619774" y="833807"/>
            <a:ext cx="1798780" cy="799637"/>
          </a:xfrm>
          <a:prstGeom prst="wedgeRoundRectCallout">
            <a:avLst>
              <a:gd name="adj1" fmla="val 46037"/>
              <a:gd name="adj2" fmla="val 69831"/>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defTabSz="844083"/>
            <a:r>
              <a:rPr lang="en-AU" sz="1846" b="1" dirty="0">
                <a:solidFill>
                  <a:prstClr val="black"/>
                </a:solidFill>
                <a:latin typeface="Calibri" pitchFamily="34" charset="0"/>
              </a:rPr>
              <a:t>Completion condition</a:t>
            </a:r>
          </a:p>
        </p:txBody>
      </p:sp>
    </p:spTree>
    <p:extLst>
      <p:ext uri="{BB962C8B-B14F-4D97-AF65-F5344CB8AC3E}">
        <p14:creationId xmlns:p14="http://schemas.microsoft.com/office/powerpoint/2010/main" val="427855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9956" y="365127"/>
            <a:ext cx="8298010" cy="1325563"/>
          </a:xfrm>
        </p:spPr>
        <p:txBody>
          <a:bodyPr/>
          <a:lstStyle/>
          <a:p>
            <a:r>
              <a:rPr lang="en-US" dirty="0"/>
              <a:t>Parallel repetition: multi-instance activity</a:t>
            </a:r>
          </a:p>
        </p:txBody>
      </p:sp>
      <p:sp>
        <p:nvSpPr>
          <p:cNvPr id="720900" name="Rectangle 3"/>
          <p:cNvSpPr>
            <a:spLocks noGrp="1" noChangeArrowheads="1"/>
          </p:cNvSpPr>
          <p:nvPr>
            <p:ph idx="1"/>
          </p:nvPr>
        </p:nvSpPr>
        <p:spPr>
          <a:xfrm>
            <a:off x="1989956" y="1690690"/>
            <a:ext cx="8136904" cy="4821107"/>
          </a:xfrm>
        </p:spPr>
        <p:txBody>
          <a:bodyPr>
            <a:normAutofit lnSpcReduction="10000"/>
          </a:bodyPr>
          <a:lstStyle/>
          <a:p>
            <a:pPr marL="0" indent="0">
              <a:buNone/>
            </a:pPr>
            <a:r>
              <a:rPr lang="en-AU" dirty="0"/>
              <a:t>The multi-instance activity provides a mechanism to indicate that an activity is executed </a:t>
            </a:r>
            <a:r>
              <a:rPr lang="en-AU" b="1" i="1" dirty="0"/>
              <a:t>multiple times concurrently</a:t>
            </a:r>
            <a:endParaRPr lang="en-AU" sz="2215" dirty="0"/>
          </a:p>
          <a:p>
            <a:pPr>
              <a:lnSpc>
                <a:spcPct val="90000"/>
              </a:lnSpc>
            </a:pPr>
            <a:endParaRPr lang="en-AU" sz="2215" dirty="0"/>
          </a:p>
          <a:p>
            <a:pPr>
              <a:lnSpc>
                <a:spcPct val="90000"/>
              </a:lnSpc>
            </a:pPr>
            <a:endParaRPr lang="en-AU" sz="2215" dirty="0"/>
          </a:p>
          <a:p>
            <a:pPr>
              <a:lnSpc>
                <a:spcPct val="90000"/>
              </a:lnSpc>
            </a:pPr>
            <a:endParaRPr lang="en-AU" sz="2215" dirty="0"/>
          </a:p>
          <a:p>
            <a:pPr>
              <a:lnSpc>
                <a:spcPct val="90000"/>
              </a:lnSpc>
            </a:pPr>
            <a:endParaRPr lang="en-AU" sz="2215" dirty="0"/>
          </a:p>
          <a:p>
            <a:pPr>
              <a:lnSpc>
                <a:spcPct val="90000"/>
              </a:lnSpc>
            </a:pPr>
            <a:endParaRPr lang="en-AU" sz="2215" dirty="0"/>
          </a:p>
          <a:p>
            <a:pPr marL="0" indent="0">
              <a:buNone/>
            </a:pPr>
            <a:r>
              <a:rPr lang="en-AU" sz="2215" dirty="0"/>
              <a:t>Useful when the same activity needs to be executed for multiple entities or data items, such as:</a:t>
            </a:r>
          </a:p>
          <a:p>
            <a:pPr lvl="1">
              <a:lnSpc>
                <a:spcPct val="90000"/>
              </a:lnSpc>
            </a:pPr>
            <a:r>
              <a:rPr lang="en-AU" sz="1754" dirty="0"/>
              <a:t>Request quotes from multiple suppliers</a:t>
            </a:r>
          </a:p>
          <a:p>
            <a:pPr lvl="1">
              <a:lnSpc>
                <a:spcPct val="90000"/>
              </a:lnSpc>
            </a:pPr>
            <a:r>
              <a:rPr lang="en-AU" sz="1754" dirty="0"/>
              <a:t>Check the availability for each line item in an order separately</a:t>
            </a:r>
          </a:p>
          <a:p>
            <a:pPr lvl="1">
              <a:lnSpc>
                <a:spcPct val="90000"/>
              </a:lnSpc>
            </a:pPr>
            <a:r>
              <a:rPr lang="en-AU" sz="1754" dirty="0"/>
              <a:t>Send and gather questionnaires from multiple witnesses in the context of an insurance claim</a:t>
            </a:r>
          </a:p>
          <a:p>
            <a:pPr lvl="1">
              <a:lnSpc>
                <a:spcPct val="90000"/>
              </a:lnSpc>
            </a:pPr>
            <a:endParaRPr lang="en-AU" sz="1754" dirty="0"/>
          </a:p>
        </p:txBody>
      </p:sp>
      <p:graphicFrame>
        <p:nvGraphicFramePr>
          <p:cNvPr id="720898" name="Object 4"/>
          <p:cNvGraphicFramePr>
            <a:graphicFrameLocks noChangeAspect="1"/>
          </p:cNvGraphicFramePr>
          <p:nvPr/>
        </p:nvGraphicFramePr>
        <p:xfrm>
          <a:off x="4734227" y="3181826"/>
          <a:ext cx="1448180" cy="909584"/>
        </p:xfrm>
        <a:graphic>
          <a:graphicData uri="http://schemas.openxmlformats.org/presentationml/2006/ole">
            <mc:AlternateContent xmlns:mc="http://schemas.openxmlformats.org/markup-compatibility/2006">
              <mc:Choice xmlns:v="urn:schemas-microsoft-com:vml" Requires="v">
                <p:oleObj name="Visio" r:id="rId3" imgW="1126886" imgH="766882" progId="Visio.Drawing.11">
                  <p:embed/>
                </p:oleObj>
              </mc:Choice>
              <mc:Fallback>
                <p:oleObj name="Visio" r:id="rId3" imgW="1126886" imgH="766882" progId="Visio.Drawing.11">
                  <p:embed/>
                  <p:pic>
                    <p:nvPicPr>
                      <p:cNvPr id="720898" name="Object 4"/>
                      <p:cNvPicPr>
                        <a:picLocks noChangeAspect="1" noChangeArrowheads="1"/>
                      </p:cNvPicPr>
                      <p:nvPr/>
                    </p:nvPicPr>
                    <p:blipFill>
                      <a:blip r:embed="rId4"/>
                      <a:srcRect/>
                      <a:stretch>
                        <a:fillRect/>
                      </a:stretch>
                    </p:blipFill>
                    <p:spPr bwMode="auto">
                      <a:xfrm>
                        <a:off x="4734227" y="3181826"/>
                        <a:ext cx="1448180" cy="909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706563" name="Object 4"/>
          <p:cNvGraphicFramePr>
            <a:graphicFrameLocks noChangeAspect="1"/>
          </p:cNvGraphicFramePr>
          <p:nvPr/>
        </p:nvGraphicFramePr>
        <p:xfrm>
          <a:off x="6532562" y="3189078"/>
          <a:ext cx="1447800" cy="908538"/>
        </p:xfrm>
        <a:graphic>
          <a:graphicData uri="http://schemas.openxmlformats.org/presentationml/2006/ole">
            <mc:AlternateContent xmlns:mc="http://schemas.openxmlformats.org/markup-compatibility/2006">
              <mc:Choice xmlns:v="urn:schemas-microsoft-com:vml" Requires="v">
                <p:oleObj name="Visio" r:id="rId5" imgW="1126886" imgH="766882" progId="Visio.Drawing.11">
                  <p:embed/>
                </p:oleObj>
              </mc:Choice>
              <mc:Fallback>
                <p:oleObj name="Visio" r:id="rId5" imgW="1126886" imgH="766882" progId="Visio.Drawing.11">
                  <p:embed/>
                  <p:pic>
                    <p:nvPicPr>
                      <p:cNvPr id="706563" name="Object 4"/>
                      <p:cNvPicPr>
                        <a:picLocks noChangeAspect="1" noChangeArrowheads="1"/>
                      </p:cNvPicPr>
                      <p:nvPr/>
                    </p:nvPicPr>
                    <p:blipFill>
                      <a:blip r:embed="rId6"/>
                      <a:srcRect/>
                      <a:stretch>
                        <a:fillRect/>
                      </a:stretch>
                    </p:blipFill>
                    <p:spPr bwMode="auto">
                      <a:xfrm>
                        <a:off x="6532562" y="3189078"/>
                        <a:ext cx="1447800" cy="908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334381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2"/>
          <p:cNvSpPr>
            <a:spLocks noGrp="1" noChangeArrowheads="1"/>
          </p:cNvSpPr>
          <p:nvPr>
            <p:ph type="title"/>
          </p:nvPr>
        </p:nvSpPr>
        <p:spPr/>
        <p:txBody>
          <a:bodyPr/>
          <a:lstStyle/>
          <a:p>
            <a:r>
              <a:rPr lang="en-AU" dirty="0"/>
              <a:t>Example: multi-instance activity</a:t>
            </a:r>
          </a:p>
        </p:txBody>
      </p:sp>
      <p:sp>
        <p:nvSpPr>
          <p:cNvPr id="758786" name="Rectangle 3"/>
          <p:cNvSpPr>
            <a:spLocks noGrp="1" noChangeArrowheads="1"/>
          </p:cNvSpPr>
          <p:nvPr>
            <p:ph idx="1"/>
          </p:nvPr>
        </p:nvSpPr>
        <p:spPr>
          <a:xfrm>
            <a:off x="2136204" y="1488085"/>
            <a:ext cx="7772400" cy="3798277"/>
          </a:xfrm>
        </p:spPr>
        <p:txBody>
          <a:bodyPr/>
          <a:lstStyle/>
          <a:p>
            <a:r>
              <a:rPr lang="en-AU" dirty="0"/>
              <a:t>Procurement:</a:t>
            </a:r>
          </a:p>
          <a:p>
            <a:pPr>
              <a:buFontTx/>
              <a:buNone/>
            </a:pPr>
            <a:r>
              <a:rPr lang="en-AU" dirty="0"/>
              <a:t>	In procurement, typically a quote is to be obtained from all preferred suppliers (assumption: five preferred suppliers exist). After all quotes are received, they are evaluated and the best quote is selected. A corresponding purchase order is then placed.</a:t>
            </a:r>
          </a:p>
        </p:txBody>
      </p:sp>
    </p:spTree>
    <p:extLst>
      <p:ext uri="{BB962C8B-B14F-4D97-AF65-F5344CB8AC3E}">
        <p14:creationId xmlns:p14="http://schemas.microsoft.com/office/powerpoint/2010/main" val="147073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without multi-instance activity</a:t>
            </a:r>
          </a:p>
        </p:txBody>
      </p:sp>
      <p:graphicFrame>
        <p:nvGraphicFramePr>
          <p:cNvPr id="1549315" name="Object 2"/>
          <p:cNvGraphicFramePr>
            <a:graphicFrameLocks noGrp="1" noChangeAspect="1"/>
          </p:cNvGraphicFramePr>
          <p:nvPr>
            <p:ph idx="1"/>
          </p:nvPr>
        </p:nvGraphicFramePr>
        <p:xfrm>
          <a:off x="2932112" y="1825625"/>
          <a:ext cx="6324600" cy="4351338"/>
        </p:xfrm>
        <a:graphic>
          <a:graphicData uri="http://schemas.openxmlformats.org/presentationml/2006/ole">
            <mc:AlternateContent xmlns:mc="http://schemas.openxmlformats.org/markup-compatibility/2006">
              <mc:Choice xmlns:v="urn:schemas-microsoft-com:vml" Requires="v">
                <p:oleObj name="Visio" r:id="rId3" imgW="8081246" imgH="5561249" progId="Visio.Drawing.11">
                  <p:embed/>
                </p:oleObj>
              </mc:Choice>
              <mc:Fallback>
                <p:oleObj name="Visio" r:id="rId3" imgW="8081246" imgH="5561249" progId="Visio.Drawing.11">
                  <p:embed/>
                  <p:pic>
                    <p:nvPicPr>
                      <p:cNvPr id="154931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112" y="1825625"/>
                        <a:ext cx="6324600" cy="4351338"/>
                      </a:xfrm>
                      <a:prstGeom prst="rect">
                        <a:avLst/>
                      </a:prstGeom>
                      <a:noFill/>
                      <a:ln>
                        <a:noFill/>
                      </a:ln>
                      <a:effectLst/>
                    </p:spPr>
                  </p:pic>
                </p:oleObj>
              </mc:Fallback>
            </mc:AlternateContent>
          </a:graphicData>
        </a:graphic>
      </p:graphicFrame>
      <p:sp>
        <p:nvSpPr>
          <p:cNvPr id="5" name="Rectangle 5"/>
          <p:cNvSpPr>
            <a:spLocks noChangeArrowheads="1"/>
          </p:cNvSpPr>
          <p:nvPr/>
        </p:nvSpPr>
        <p:spPr bwMode="auto">
          <a:xfrm>
            <a:off x="2180622" y="1549552"/>
            <a:ext cx="1848070" cy="461665"/>
          </a:xfrm>
          <a:prstGeom prst="rect">
            <a:avLst/>
          </a:prstGeom>
          <a:noFill/>
          <a:ln w="9525">
            <a:noFill/>
            <a:miter lim="800000"/>
            <a:headEnd/>
            <a:tailEnd/>
          </a:ln>
          <a:effectLst/>
        </p:spPr>
        <p:txBody>
          <a:bodyPr wrap="square">
            <a:spAutoFit/>
          </a:bodyPr>
          <a:lstStyle/>
          <a:p>
            <a:pPr algn="l"/>
            <a:r>
              <a:rPr lang="en-AU" sz="2400" b="1" dirty="0">
                <a:solidFill>
                  <a:schemeClr val="tx1">
                    <a:lumMod val="75000"/>
                    <a:lumOff val="25000"/>
                  </a:schemeClr>
                </a:solidFill>
                <a:latin typeface="+mj-lt"/>
              </a:rPr>
              <a:t>Procurement</a:t>
            </a:r>
          </a:p>
        </p:txBody>
      </p:sp>
    </p:spTree>
    <p:extLst>
      <p:ext uri="{BB962C8B-B14F-4D97-AF65-F5344CB8AC3E}">
        <p14:creationId xmlns:p14="http://schemas.microsoft.com/office/powerpoint/2010/main" val="143563408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5" name="Rectangle 2"/>
          <p:cNvSpPr>
            <a:spLocks noGrp="1" noChangeArrowheads="1"/>
          </p:cNvSpPr>
          <p:nvPr>
            <p:ph type="title"/>
          </p:nvPr>
        </p:nvSpPr>
        <p:spPr/>
        <p:txBody>
          <a:bodyPr/>
          <a:lstStyle/>
          <a:p>
            <a:r>
              <a:rPr lang="en-AU" dirty="0"/>
              <a:t>Solution: with multi-instance activity</a:t>
            </a:r>
          </a:p>
        </p:txBody>
      </p:sp>
      <p:graphicFrame>
        <p:nvGraphicFramePr>
          <p:cNvPr id="2" name="Object 1"/>
          <p:cNvGraphicFramePr>
            <a:graphicFrameLocks noChangeAspect="1"/>
          </p:cNvGraphicFramePr>
          <p:nvPr/>
        </p:nvGraphicFramePr>
        <p:xfrm>
          <a:off x="2547916" y="1957487"/>
          <a:ext cx="6745166" cy="2368062"/>
        </p:xfrm>
        <a:graphic>
          <a:graphicData uri="http://schemas.openxmlformats.org/presentationml/2006/ole">
            <mc:AlternateContent xmlns:mc="http://schemas.openxmlformats.org/markup-compatibility/2006">
              <mc:Choice xmlns:v="urn:schemas-microsoft-com:vml" Requires="v">
                <p:oleObj name="Visio" r:id="rId3" imgW="5561032" imgH="1961037" progId="Visio.Drawing.11">
                  <p:embed/>
                </p:oleObj>
              </mc:Choice>
              <mc:Fallback>
                <p:oleObj name="Visio" r:id="rId3" imgW="5561032" imgH="1961037" progId="Visio.Drawing.11">
                  <p:embed/>
                  <p:pic>
                    <p:nvPicPr>
                      <p:cNvPr id="2" name="Object 1"/>
                      <p:cNvPicPr>
                        <a:picLocks noChangeAspect="1" noChangeArrowheads="1"/>
                      </p:cNvPicPr>
                      <p:nvPr/>
                    </p:nvPicPr>
                    <p:blipFill>
                      <a:blip r:embed="rId4"/>
                      <a:srcRect/>
                      <a:stretch>
                        <a:fillRect/>
                      </a:stretch>
                    </p:blipFill>
                    <p:spPr bwMode="auto">
                      <a:xfrm>
                        <a:off x="2547916" y="1957487"/>
                        <a:ext cx="6745166" cy="236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4" name="Rounded Rectangular Callout 3"/>
          <p:cNvSpPr/>
          <p:nvPr/>
        </p:nvSpPr>
        <p:spPr bwMode="auto">
          <a:xfrm>
            <a:off x="6393108" y="2024139"/>
            <a:ext cx="1415804" cy="444593"/>
          </a:xfrm>
          <a:prstGeom prst="wedgeRoundRectCallout">
            <a:avLst>
              <a:gd name="adj1" fmla="val -69498"/>
              <a:gd name="adj2" fmla="val 33829"/>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83" eaLnBrk="0" fontAlgn="base" hangingPunct="0">
              <a:spcBef>
                <a:spcPct val="0"/>
              </a:spcBef>
              <a:spcAft>
                <a:spcPct val="0"/>
              </a:spcAft>
            </a:pPr>
            <a:r>
              <a:rPr lang="en-AU" sz="1846" b="1" dirty="0">
                <a:solidFill>
                  <a:prstClr val="black"/>
                </a:solidFill>
                <a:ea typeface="ＭＳ Ｐゴシック" pitchFamily="34" charset="-128"/>
              </a:rPr>
              <a:t>cardinality</a:t>
            </a:r>
          </a:p>
        </p:txBody>
      </p:sp>
      <p:sp>
        <p:nvSpPr>
          <p:cNvPr id="6" name="Rectangle 5"/>
          <p:cNvSpPr>
            <a:spLocks noChangeArrowheads="1"/>
          </p:cNvSpPr>
          <p:nvPr/>
        </p:nvSpPr>
        <p:spPr bwMode="auto">
          <a:xfrm>
            <a:off x="2151063" y="1690690"/>
            <a:ext cx="1766317" cy="461665"/>
          </a:xfrm>
          <a:prstGeom prst="rect">
            <a:avLst/>
          </a:prstGeom>
          <a:noFill/>
          <a:ln w="9525">
            <a:noFill/>
            <a:miter lim="800000"/>
            <a:headEnd/>
            <a:tailEnd/>
          </a:ln>
          <a:effectLst/>
        </p:spPr>
        <p:txBody>
          <a:bodyPr wrap="none">
            <a:spAutoFit/>
          </a:bodyPr>
          <a:lstStyle/>
          <a:p>
            <a:pPr algn="l"/>
            <a:r>
              <a:rPr lang="en-AU" sz="2400" b="1" dirty="0">
                <a:solidFill>
                  <a:schemeClr val="tx1">
                    <a:lumMod val="75000"/>
                    <a:lumOff val="25000"/>
                  </a:schemeClr>
                </a:solidFill>
                <a:latin typeface="+mj-lt"/>
              </a:rPr>
              <a:t>Procurement</a:t>
            </a:r>
          </a:p>
        </p:txBody>
      </p:sp>
    </p:spTree>
    <p:extLst>
      <p:ext uri="{BB962C8B-B14F-4D97-AF65-F5344CB8AC3E}">
        <p14:creationId xmlns:p14="http://schemas.microsoft.com/office/powerpoint/2010/main" val="636963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Events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280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Events</a:t>
            </a:r>
          </a:p>
        </p:txBody>
      </p:sp>
      <p:sp>
        <p:nvSpPr>
          <p:cNvPr id="5" name="Content Placeholder 4"/>
          <p:cNvSpPr>
            <a:spLocks noGrp="1"/>
          </p:cNvSpPr>
          <p:nvPr>
            <p:ph idx="1"/>
          </p:nvPr>
        </p:nvSpPr>
        <p:spPr>
          <a:xfrm>
            <a:off x="1989956" y="1704240"/>
            <a:ext cx="8136904" cy="4824536"/>
          </a:xfrm>
        </p:spPr>
        <p:txBody>
          <a:bodyPr>
            <a:normAutofit/>
          </a:bodyPr>
          <a:lstStyle/>
          <a:p>
            <a:pPr marL="0" indent="0">
              <a:buNone/>
            </a:pPr>
            <a:r>
              <a:rPr lang="en-AU" dirty="0"/>
              <a:t>In BPMN, events model something instantaneous happening during the execution of a process</a:t>
            </a:r>
          </a:p>
          <a:p>
            <a:pPr marL="0" indent="0">
              <a:buNone/>
            </a:pPr>
            <a:endParaRPr lang="en-AU" dirty="0"/>
          </a:p>
          <a:p>
            <a:pPr marL="0" indent="0">
              <a:buNone/>
            </a:pPr>
            <a:r>
              <a:rPr lang="en-AU" dirty="0"/>
              <a:t>Types of event:</a:t>
            </a:r>
          </a:p>
          <a:p>
            <a:pPr lvl="1"/>
            <a:r>
              <a:rPr lang="en-AU" sz="2000" dirty="0"/>
              <a:t>Start</a:t>
            </a:r>
          </a:p>
          <a:p>
            <a:pPr lvl="1"/>
            <a:r>
              <a:rPr lang="en-AU" sz="2000" dirty="0"/>
              <a:t>Intermediate</a:t>
            </a:r>
          </a:p>
          <a:p>
            <a:pPr lvl="1"/>
            <a:r>
              <a:rPr lang="en-AU" sz="2000" dirty="0"/>
              <a:t>End</a:t>
            </a:r>
          </a:p>
          <a:p>
            <a:pPr lvl="1"/>
            <a:endParaRPr lang="en-AU" dirty="0"/>
          </a:p>
          <a:p>
            <a:pPr marL="228600" lvl="1" indent="0">
              <a:buNone/>
            </a:pPr>
            <a:endParaRPr lang="en-AU" dirty="0"/>
          </a:p>
          <a:p>
            <a:pPr lvl="1"/>
            <a:endParaRPr lang="en-AU" dirty="0"/>
          </a:p>
        </p:txBody>
      </p:sp>
    </p:spTree>
    <p:extLst>
      <p:ext uri="{BB962C8B-B14F-4D97-AF65-F5344CB8AC3E}">
        <p14:creationId xmlns:p14="http://schemas.microsoft.com/office/powerpoint/2010/main" val="275003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Grp="1" noChangeArrowheads="1"/>
          </p:cNvSpPr>
          <p:nvPr>
            <p:ph type="title"/>
          </p:nvPr>
        </p:nvSpPr>
        <p:spPr>
          <a:xfrm>
            <a:off x="1603376" y="86675"/>
            <a:ext cx="7920037" cy="1055078"/>
          </a:xfrm>
        </p:spPr>
        <p:txBody>
          <a:bodyPr/>
          <a:lstStyle/>
          <a:p>
            <a:r>
              <a:rPr lang="en-AU" dirty="0"/>
              <a:t>BPMN event types</a:t>
            </a:r>
          </a:p>
        </p:txBody>
      </p:sp>
      <p:graphicFrame>
        <p:nvGraphicFramePr>
          <p:cNvPr id="1234947" name="Object 3"/>
          <p:cNvGraphicFramePr>
            <a:graphicFrameLocks noGrp="1" noChangeAspect="1"/>
          </p:cNvGraphicFramePr>
          <p:nvPr>
            <p:ph idx="1"/>
          </p:nvPr>
        </p:nvGraphicFramePr>
        <p:xfrm>
          <a:off x="1797050" y="1352551"/>
          <a:ext cx="7916862" cy="4187825"/>
        </p:xfrm>
        <a:graphic>
          <a:graphicData uri="http://schemas.openxmlformats.org/presentationml/2006/ole">
            <mc:AlternateContent xmlns:mc="http://schemas.openxmlformats.org/markup-compatibility/2006">
              <mc:Choice xmlns:v="urn:schemas-microsoft-com:vml" Requires="v">
                <p:oleObj name="Visio" r:id="rId3" imgW="5531349" imgH="2926451" progId="Visio.Drawing.11">
                  <p:embed/>
                </p:oleObj>
              </mc:Choice>
              <mc:Fallback>
                <p:oleObj name="Visio" r:id="rId3" imgW="5531349" imgH="2926451" progId="Visio.Drawing.11">
                  <p:embed/>
                  <p:pic>
                    <p:nvPicPr>
                      <p:cNvPr id="1234947" name="Object 3"/>
                      <p:cNvPicPr>
                        <a:picLocks noChangeAspect="1" noChangeArrowheads="1"/>
                      </p:cNvPicPr>
                      <p:nvPr/>
                    </p:nvPicPr>
                    <p:blipFill>
                      <a:blip r:embed="rId4"/>
                      <a:srcRect/>
                      <a:stretch>
                        <a:fillRect/>
                      </a:stretch>
                    </p:blipFill>
                    <p:spPr bwMode="auto">
                      <a:xfrm>
                        <a:off x="1797050" y="1352551"/>
                        <a:ext cx="7916862" cy="4187825"/>
                      </a:xfrm>
                      <a:prstGeom prst="rect">
                        <a:avLst/>
                      </a:prstGeom>
                      <a:noFill/>
                    </p:spPr>
                  </p:pic>
                </p:oleObj>
              </mc:Fallback>
            </mc:AlternateContent>
          </a:graphicData>
        </a:graphic>
      </p:graphicFrame>
      <p:graphicFrame>
        <p:nvGraphicFramePr>
          <p:cNvPr id="2" name="Object 1"/>
          <p:cNvGraphicFramePr>
            <a:graphicFrameLocks noChangeAspect="1"/>
          </p:cNvGraphicFramePr>
          <p:nvPr/>
        </p:nvGraphicFramePr>
        <p:xfrm>
          <a:off x="2584451" y="1433514"/>
          <a:ext cx="1000125" cy="4105275"/>
        </p:xfrm>
        <a:graphic>
          <a:graphicData uri="http://schemas.openxmlformats.org/presentationml/2006/ole">
            <mc:AlternateContent xmlns:mc="http://schemas.openxmlformats.org/markup-compatibility/2006">
              <mc:Choice xmlns:v="urn:schemas-microsoft-com:vml" Requires="v">
                <p:oleObj name="Visio" r:id="rId5" imgW="712939" imgH="2926990" progId="Visio.Drawing.11">
                  <p:embed/>
                </p:oleObj>
              </mc:Choice>
              <mc:Fallback>
                <p:oleObj name="Visio" r:id="rId5" imgW="712939" imgH="2926990" progId="Visio.Drawing.11">
                  <p:embed/>
                  <p:pic>
                    <p:nvPicPr>
                      <p:cNvPr id="2"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4451" y="1433514"/>
                        <a:ext cx="1000125" cy="4105275"/>
                      </a:xfrm>
                      <a:prstGeom prst="rect">
                        <a:avLst/>
                      </a:prstGeom>
                      <a:noFill/>
                      <a:ln>
                        <a:noFill/>
                      </a:ln>
                      <a:effectLst/>
                    </p:spPr>
                  </p:pic>
                </p:oleObj>
              </mc:Fallback>
            </mc:AlternateContent>
          </a:graphicData>
        </a:graphic>
      </p:graphicFrame>
      <p:graphicFrame>
        <p:nvGraphicFramePr>
          <p:cNvPr id="3" name="Object 2"/>
          <p:cNvGraphicFramePr>
            <a:graphicFrameLocks noChangeAspect="1"/>
          </p:cNvGraphicFramePr>
          <p:nvPr/>
        </p:nvGraphicFramePr>
        <p:xfrm>
          <a:off x="1933995" y="1141754"/>
          <a:ext cx="2351943" cy="211015"/>
        </p:xfrm>
        <a:graphic>
          <a:graphicData uri="http://schemas.openxmlformats.org/presentationml/2006/ole">
            <mc:AlternateContent xmlns:mc="http://schemas.openxmlformats.org/markup-compatibility/2006">
              <mc:Choice xmlns:v="urn:schemas-microsoft-com:vml" Requires="v">
                <p:oleObj name="Visio" r:id="rId7" imgW="2028719" imgH="187472" progId="Visio.Drawing.11">
                  <p:embed/>
                </p:oleObj>
              </mc:Choice>
              <mc:Fallback>
                <p:oleObj name="Visio" r:id="rId7" imgW="2028719" imgH="187472" progId="Visio.Drawing.11">
                  <p:embed/>
                  <p:pic>
                    <p:nvPicPr>
                      <p:cNvPr id="3" name="Object 2"/>
                      <p:cNvPicPr>
                        <a:picLocks noChangeAspect="1" noChangeArrowheads="1"/>
                      </p:cNvPicPr>
                      <p:nvPr/>
                    </p:nvPicPr>
                    <p:blipFill>
                      <a:blip r:embed="rId8"/>
                      <a:srcRect/>
                      <a:stretch>
                        <a:fillRect/>
                      </a:stretch>
                    </p:blipFill>
                    <p:spPr bwMode="auto">
                      <a:xfrm>
                        <a:off x="1933995" y="1141754"/>
                        <a:ext cx="2351943" cy="211015"/>
                      </a:xfrm>
                      <a:prstGeom prst="rect">
                        <a:avLst/>
                      </a:prstGeom>
                      <a:noFill/>
                      <a:ln>
                        <a:noFill/>
                      </a:ln>
                      <a:effectLst/>
                    </p:spPr>
                  </p:pic>
                </p:oleObj>
              </mc:Fallback>
            </mc:AlternateContent>
          </a:graphicData>
        </a:graphic>
      </p:graphicFrame>
      <p:sp>
        <p:nvSpPr>
          <p:cNvPr id="4" name="Rectangle 3"/>
          <p:cNvSpPr/>
          <p:nvPr/>
        </p:nvSpPr>
        <p:spPr>
          <a:xfrm>
            <a:off x="1933994" y="3602636"/>
            <a:ext cx="8162792" cy="2618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27311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2"/>
          <p:cNvSpPr>
            <a:spLocks noGrp="1" noChangeArrowheads="1"/>
          </p:cNvSpPr>
          <p:nvPr>
            <p:ph type="title"/>
          </p:nvPr>
        </p:nvSpPr>
        <p:spPr>
          <a:xfrm>
            <a:off x="2151062" y="365127"/>
            <a:ext cx="7886700" cy="982600"/>
          </a:xfrm>
        </p:spPr>
        <p:txBody>
          <a:bodyPr>
            <a:normAutofit/>
          </a:bodyPr>
          <a:lstStyle/>
          <a:p>
            <a:r>
              <a:rPr lang="en-AU" sz="3600" dirty="0"/>
              <a:t>Comparison with sending/receiving tasks</a:t>
            </a:r>
          </a:p>
        </p:txBody>
      </p:sp>
      <p:graphicFrame>
        <p:nvGraphicFramePr>
          <p:cNvPr id="17" name="Object 7"/>
          <p:cNvGraphicFramePr>
            <a:graphicFrameLocks noChangeAspect="1"/>
          </p:cNvGraphicFramePr>
          <p:nvPr/>
        </p:nvGraphicFramePr>
        <p:xfrm>
          <a:off x="6912518" y="844414"/>
          <a:ext cx="2978150" cy="1330325"/>
        </p:xfrm>
        <a:graphic>
          <a:graphicData uri="http://schemas.openxmlformats.org/presentationml/2006/ole">
            <mc:AlternateContent xmlns:mc="http://schemas.openxmlformats.org/markup-compatibility/2006">
              <mc:Choice xmlns:v="urn:schemas-microsoft-com:vml" Requires="v">
                <p:oleObj name="Visio" r:id="rId3" imgW="2978678" imgH="1331068" progId="Visio.Drawing.11">
                  <p:embed/>
                </p:oleObj>
              </mc:Choice>
              <mc:Fallback>
                <p:oleObj name="Visio" r:id="rId3" imgW="2978678" imgH="1331068" progId="Visio.Drawing.11">
                  <p:embed/>
                  <p:pic>
                    <p:nvPicPr>
                      <p:cNvPr id="1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2518" y="844414"/>
                        <a:ext cx="2978150" cy="1330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8" name="Object 8"/>
          <p:cNvGraphicFramePr>
            <a:graphicFrameLocks noChangeAspect="1"/>
          </p:cNvGraphicFramePr>
          <p:nvPr/>
        </p:nvGraphicFramePr>
        <p:xfrm>
          <a:off x="6964113" y="3855179"/>
          <a:ext cx="2874963" cy="1349375"/>
        </p:xfrm>
        <a:graphic>
          <a:graphicData uri="http://schemas.openxmlformats.org/presentationml/2006/ole">
            <mc:AlternateContent xmlns:mc="http://schemas.openxmlformats.org/markup-compatibility/2006">
              <mc:Choice xmlns:v="urn:schemas-microsoft-com:vml" Requires="v">
                <p:oleObj name="Visio" r:id="rId5" imgW="2875100" imgH="1349172" progId="Visio.Drawing.11">
                  <p:embed/>
                </p:oleObj>
              </mc:Choice>
              <mc:Fallback>
                <p:oleObj name="Visio" r:id="rId5" imgW="2875100" imgH="1349172" progId="Visio.Drawing.11">
                  <p:embed/>
                  <p:pic>
                    <p:nvPicPr>
                      <p:cNvPr id="18"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4113" y="3855179"/>
                        <a:ext cx="2874963" cy="134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9" name="Object 9"/>
          <p:cNvGraphicFramePr>
            <a:graphicFrameLocks noChangeAspect="1"/>
          </p:cNvGraphicFramePr>
          <p:nvPr/>
        </p:nvGraphicFramePr>
        <p:xfrm>
          <a:off x="6912518" y="2425168"/>
          <a:ext cx="2978150" cy="1349375"/>
        </p:xfrm>
        <a:graphic>
          <a:graphicData uri="http://schemas.openxmlformats.org/presentationml/2006/ole">
            <mc:AlternateContent xmlns:mc="http://schemas.openxmlformats.org/markup-compatibility/2006">
              <mc:Choice xmlns:v="urn:schemas-microsoft-com:vml" Requires="v">
                <p:oleObj name="Visio" r:id="rId7" imgW="2978678" imgH="1349172" progId="Visio.Drawing.11">
                  <p:embed/>
                </p:oleObj>
              </mc:Choice>
              <mc:Fallback>
                <p:oleObj name="Visio" r:id="rId7" imgW="2978678" imgH="1349172" progId="Visio.Drawing.11">
                  <p:embed/>
                  <p:pic>
                    <p:nvPicPr>
                      <p:cNvPr id="1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2518" y="2425168"/>
                        <a:ext cx="2978150" cy="134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1" name="Object 11"/>
          <p:cNvGraphicFramePr>
            <a:graphicFrameLocks noChangeAspect="1"/>
          </p:cNvGraphicFramePr>
          <p:nvPr/>
        </p:nvGraphicFramePr>
        <p:xfrm>
          <a:off x="2365159" y="1258483"/>
          <a:ext cx="1693862" cy="1444625"/>
        </p:xfrm>
        <a:graphic>
          <a:graphicData uri="http://schemas.openxmlformats.org/presentationml/2006/ole">
            <mc:AlternateContent xmlns:mc="http://schemas.openxmlformats.org/markup-compatibility/2006">
              <mc:Choice xmlns:v="urn:schemas-microsoft-com:vml" Requires="v">
                <p:oleObj name="Visio" r:id="rId9" imgW="1693663" imgH="1444557" progId="Visio.Drawing.11">
                  <p:embed/>
                </p:oleObj>
              </mc:Choice>
              <mc:Fallback>
                <p:oleObj name="Visio" r:id="rId9" imgW="1693663" imgH="1444557" progId="Visio.Drawing.11">
                  <p:embed/>
                  <p:pic>
                    <p:nvPicPr>
                      <p:cNvPr id="21"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5159" y="1258483"/>
                        <a:ext cx="1693862" cy="1444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2" name="Object 12"/>
          <p:cNvGraphicFramePr>
            <a:graphicFrameLocks noChangeAspect="1"/>
          </p:cNvGraphicFramePr>
          <p:nvPr/>
        </p:nvGraphicFramePr>
        <p:xfrm>
          <a:off x="2364940" y="4029138"/>
          <a:ext cx="1244600" cy="1481137"/>
        </p:xfrm>
        <a:graphic>
          <a:graphicData uri="http://schemas.openxmlformats.org/presentationml/2006/ole">
            <mc:AlternateContent xmlns:mc="http://schemas.openxmlformats.org/markup-compatibility/2006">
              <mc:Choice xmlns:v="urn:schemas-microsoft-com:vml" Requires="v">
                <p:oleObj name="Visio" r:id="rId11" imgW="1245095" imgH="1480496" progId="Visio.Drawing.11">
                  <p:embed/>
                </p:oleObj>
              </mc:Choice>
              <mc:Fallback>
                <p:oleObj name="Visio" r:id="rId11" imgW="1245095" imgH="1480496" progId="Visio.Drawing.11">
                  <p:embed/>
                  <p:pic>
                    <p:nvPicPr>
                      <p:cNvPr id="22"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4940" y="4029138"/>
                        <a:ext cx="1244600" cy="1481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3" name="Object 13"/>
          <p:cNvGraphicFramePr>
            <a:graphicFrameLocks noChangeAspect="1"/>
          </p:cNvGraphicFramePr>
          <p:nvPr/>
        </p:nvGraphicFramePr>
        <p:xfrm>
          <a:off x="2365160" y="2641586"/>
          <a:ext cx="1693863" cy="1462088"/>
        </p:xfrm>
        <a:graphic>
          <a:graphicData uri="http://schemas.openxmlformats.org/presentationml/2006/ole">
            <mc:AlternateContent xmlns:mc="http://schemas.openxmlformats.org/markup-compatibility/2006">
              <mc:Choice xmlns:v="urn:schemas-microsoft-com:vml" Requires="v">
                <p:oleObj name="Visio" r:id="rId13" imgW="1693663" imgH="1462662" progId="Visio.Drawing.11">
                  <p:embed/>
                </p:oleObj>
              </mc:Choice>
              <mc:Fallback>
                <p:oleObj name="Visio" r:id="rId13" imgW="1693663" imgH="1462662" progId="Visio.Drawing.11">
                  <p:embed/>
                  <p:pic>
                    <p:nvPicPr>
                      <p:cNvPr id="23"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5160" y="2641586"/>
                        <a:ext cx="1693863" cy="1462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5" name="TextBox 24"/>
          <p:cNvSpPr txBox="1"/>
          <p:nvPr/>
        </p:nvSpPr>
        <p:spPr>
          <a:xfrm>
            <a:off x="5487148" y="1540382"/>
            <a:ext cx="413896" cy="646331"/>
          </a:xfrm>
          <a:prstGeom prst="rect">
            <a:avLst/>
          </a:prstGeom>
          <a:noFill/>
        </p:spPr>
        <p:txBody>
          <a:bodyPr wrap="none" rtlCol="0">
            <a:spAutoFit/>
          </a:bodyPr>
          <a:lstStyle/>
          <a:p>
            <a:r>
              <a:rPr lang="en-AU" sz="3600" b="1" dirty="0"/>
              <a:t>=</a:t>
            </a:r>
          </a:p>
        </p:txBody>
      </p:sp>
      <p:sp>
        <p:nvSpPr>
          <p:cNvPr id="30" name="TextBox 29"/>
          <p:cNvSpPr txBox="1"/>
          <p:nvPr/>
        </p:nvSpPr>
        <p:spPr>
          <a:xfrm>
            <a:off x="5487148" y="2959451"/>
            <a:ext cx="413896" cy="646331"/>
          </a:xfrm>
          <a:prstGeom prst="rect">
            <a:avLst/>
          </a:prstGeom>
          <a:noFill/>
        </p:spPr>
        <p:txBody>
          <a:bodyPr wrap="none" rtlCol="0">
            <a:spAutoFit/>
          </a:bodyPr>
          <a:lstStyle/>
          <a:p>
            <a:r>
              <a:rPr lang="en-AU" sz="3600" b="1" dirty="0"/>
              <a:t>=</a:t>
            </a:r>
          </a:p>
        </p:txBody>
      </p:sp>
      <p:sp>
        <p:nvSpPr>
          <p:cNvPr id="31" name="TextBox 30"/>
          <p:cNvSpPr txBox="1"/>
          <p:nvPr/>
        </p:nvSpPr>
        <p:spPr>
          <a:xfrm>
            <a:off x="5487148" y="4363529"/>
            <a:ext cx="413896" cy="646331"/>
          </a:xfrm>
          <a:prstGeom prst="rect">
            <a:avLst/>
          </a:prstGeom>
          <a:noFill/>
        </p:spPr>
        <p:txBody>
          <a:bodyPr wrap="none" rtlCol="0">
            <a:spAutoFit/>
          </a:bodyPr>
          <a:lstStyle/>
          <a:p>
            <a:r>
              <a:rPr lang="en-AU" sz="3600" b="1" dirty="0"/>
              <a:t>=</a:t>
            </a:r>
          </a:p>
        </p:txBody>
      </p:sp>
      <p:graphicFrame>
        <p:nvGraphicFramePr>
          <p:cNvPr id="26" name="Object 6"/>
          <p:cNvGraphicFramePr>
            <a:graphicFrameLocks noChangeAspect="1"/>
          </p:cNvGraphicFramePr>
          <p:nvPr/>
        </p:nvGraphicFramePr>
        <p:xfrm>
          <a:off x="7087875" y="5230614"/>
          <a:ext cx="2681288" cy="1309687"/>
        </p:xfrm>
        <a:graphic>
          <a:graphicData uri="http://schemas.openxmlformats.org/presentationml/2006/ole">
            <mc:AlternateContent xmlns:mc="http://schemas.openxmlformats.org/markup-compatibility/2006">
              <mc:Choice xmlns:v="urn:schemas-microsoft-com:vml" Requires="v">
                <p:oleObj name="Visio" r:id="rId15" imgW="2680622" imgH="1309451" progId="Visio.Drawing.11">
                  <p:embed/>
                </p:oleObj>
              </mc:Choice>
              <mc:Fallback>
                <p:oleObj name="Visio" r:id="rId15" imgW="2680622" imgH="1309451" progId="Visio.Drawing.11">
                  <p:embed/>
                  <p:pic>
                    <p:nvPicPr>
                      <p:cNvPr id="26"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87875" y="5230614"/>
                        <a:ext cx="2681288" cy="1309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7" name="Object 10"/>
          <p:cNvGraphicFramePr>
            <a:graphicFrameLocks noChangeAspect="1"/>
          </p:cNvGraphicFramePr>
          <p:nvPr/>
        </p:nvGraphicFramePr>
        <p:xfrm>
          <a:off x="2673840" y="5413376"/>
          <a:ext cx="1400175" cy="1444625"/>
        </p:xfrm>
        <a:graphic>
          <a:graphicData uri="http://schemas.openxmlformats.org/presentationml/2006/ole">
            <mc:AlternateContent xmlns:mc="http://schemas.openxmlformats.org/markup-compatibility/2006">
              <mc:Choice xmlns:v="urn:schemas-microsoft-com:vml" Requires="v">
                <p:oleObj name="Visio" r:id="rId17" imgW="1399652" imgH="1444557" progId="Visio.Drawing.11">
                  <p:embed/>
                </p:oleObj>
              </mc:Choice>
              <mc:Fallback>
                <p:oleObj name="Visio" r:id="rId17" imgW="1399652" imgH="1444557" progId="Visio.Drawing.11">
                  <p:embed/>
                  <p:pic>
                    <p:nvPicPr>
                      <p:cNvPr id="27"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73840" y="5413376"/>
                        <a:ext cx="1400175" cy="1444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8" name="TextBox 27"/>
          <p:cNvSpPr txBox="1"/>
          <p:nvPr/>
        </p:nvSpPr>
        <p:spPr>
          <a:xfrm>
            <a:off x="5514074" y="5784560"/>
            <a:ext cx="413896" cy="646331"/>
          </a:xfrm>
          <a:prstGeom prst="rect">
            <a:avLst/>
          </a:prstGeom>
          <a:noFill/>
        </p:spPr>
        <p:txBody>
          <a:bodyPr wrap="none" rtlCol="0">
            <a:spAutoFit/>
          </a:bodyPr>
          <a:lstStyle/>
          <a:p>
            <a:r>
              <a:rPr lang="en-AU" sz="3600" b="1" dirty="0">
                <a:solidFill>
                  <a:srgbClr val="FF0000"/>
                </a:solidFill>
              </a:rPr>
              <a:t>≠</a:t>
            </a:r>
          </a:p>
        </p:txBody>
      </p:sp>
    </p:spTree>
    <p:extLst>
      <p:ext uri="{BB962C8B-B14F-4D97-AF65-F5344CB8AC3E}">
        <p14:creationId xmlns:p14="http://schemas.microsoft.com/office/powerpoint/2010/main" val="22219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lide(fromLeft)">
                                      <p:cBhvr>
                                        <p:cTn id="12" dur="500"/>
                                        <p:tgtEl>
                                          <p:spTgt spid="2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slide(fromLeft)">
                                      <p:cBhvr>
                                        <p:cTn id="26" dur="500"/>
                                        <p:tgtEl>
                                          <p:spTgt spid="3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slide(fromLeft)">
                                      <p:cBhvr>
                                        <p:cTn id="40" dur="500"/>
                                        <p:tgtEl>
                                          <p:spTgt spid="31"/>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slide(fromLeft)">
                                      <p:cBhvr>
                                        <p:cTn id="54" dur="500"/>
                                        <p:tgtEl>
                                          <p:spTgt spid="28"/>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r>
              <a:rPr lang="en-AU" sz="2800" dirty="0">
                <a:ea typeface="ＭＳ Ｐゴシック" charset="0"/>
                <a:cs typeface="ＭＳ Ｐゴシック" charset="0"/>
              </a:rPr>
              <a:t>BPMN Main Elements - Recap</a:t>
            </a:r>
          </a:p>
        </p:txBody>
      </p:sp>
      <p:grpSp>
        <p:nvGrpSpPr>
          <p:cNvPr id="8194" name="Group 3"/>
          <p:cNvGrpSpPr>
            <a:grpSpLocks/>
          </p:cNvGrpSpPr>
          <p:nvPr/>
        </p:nvGrpSpPr>
        <p:grpSpPr bwMode="auto">
          <a:xfrm>
            <a:off x="2171397" y="1457820"/>
            <a:ext cx="3743325" cy="2305050"/>
            <a:chOff x="432" y="720"/>
            <a:chExt cx="2358" cy="1452"/>
          </a:xfrm>
        </p:grpSpPr>
        <p:sp>
          <p:nvSpPr>
            <p:cNvPr id="8209" name="Rectangle 4"/>
            <p:cNvSpPr>
              <a:spLocks noChangeArrowheads="1"/>
            </p:cNvSpPr>
            <p:nvPr/>
          </p:nvSpPr>
          <p:spPr bwMode="auto">
            <a:xfrm>
              <a:off x="432" y="720"/>
              <a:ext cx="2358" cy="14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chemeClr val="bg2"/>
                </a:buClr>
                <a:buFont typeface="Wingdings" charset="0"/>
                <a:buNone/>
              </a:pPr>
              <a:r>
                <a:rPr lang="en-AU" sz="2800" dirty="0"/>
                <a:t>Flow Objects</a:t>
              </a:r>
            </a:p>
            <a:p>
              <a:pPr algn="ctr">
                <a:spcBef>
                  <a:spcPct val="20000"/>
                </a:spcBef>
                <a:buClr>
                  <a:schemeClr val="bg2"/>
                </a:buClr>
                <a:buFont typeface="Wingdings" charset="0"/>
                <a:buNone/>
              </a:pPr>
              <a:endParaRPr lang="en-AU" sz="2800" dirty="0"/>
            </a:p>
            <a:p>
              <a:pPr algn="ctr">
                <a:spcBef>
                  <a:spcPct val="20000"/>
                </a:spcBef>
                <a:buClr>
                  <a:schemeClr val="bg2"/>
                </a:buClr>
                <a:buFont typeface="Wingdings" charset="0"/>
                <a:buNone/>
              </a:pPr>
              <a:endParaRPr lang="en-AU" sz="2800" dirty="0"/>
            </a:p>
            <a:p>
              <a:pPr algn="ctr">
                <a:spcBef>
                  <a:spcPct val="20000"/>
                </a:spcBef>
                <a:buClr>
                  <a:schemeClr val="bg2"/>
                </a:buClr>
                <a:buFont typeface="Wingdings" charset="0"/>
                <a:buNone/>
              </a:pPr>
              <a:endParaRPr lang="en-AU" sz="2800" dirty="0"/>
            </a:p>
          </p:txBody>
        </p:sp>
        <p:graphicFrame>
          <p:nvGraphicFramePr>
            <p:cNvPr id="8210" name="Object 10"/>
            <p:cNvGraphicFramePr>
              <a:graphicFrameLocks noChangeAspect="1"/>
            </p:cNvGraphicFramePr>
            <p:nvPr/>
          </p:nvGraphicFramePr>
          <p:xfrm>
            <a:off x="667" y="1502"/>
            <a:ext cx="370" cy="370"/>
          </p:xfrm>
          <a:graphic>
            <a:graphicData uri="http://schemas.openxmlformats.org/presentationml/2006/ole">
              <mc:AlternateContent xmlns:mc="http://schemas.openxmlformats.org/markup-compatibility/2006">
                <mc:Choice xmlns:v="urn:schemas-microsoft-com:vml" Requires="v">
                  <p:oleObj name="Visio" r:id="rId3" imgW="596900" imgH="596900" progId="Visio.Drawing.11">
                    <p:embed/>
                  </p:oleObj>
                </mc:Choice>
                <mc:Fallback>
                  <p:oleObj name="Visio" r:id="rId3" imgW="596900" imgH="596900" progId="Visio.Drawing.11">
                    <p:embed/>
                    <p:pic>
                      <p:nvPicPr>
                        <p:cNvPr id="821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 y="1502"/>
                          <a:ext cx="370" cy="3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211" name="Object 11"/>
            <p:cNvGraphicFramePr>
              <a:graphicFrameLocks noChangeAspect="1"/>
            </p:cNvGraphicFramePr>
            <p:nvPr/>
          </p:nvGraphicFramePr>
          <p:xfrm>
            <a:off x="1294" y="1714"/>
            <a:ext cx="294" cy="254"/>
          </p:xfrm>
          <a:graphic>
            <a:graphicData uri="http://schemas.openxmlformats.org/presentationml/2006/ole">
              <mc:AlternateContent xmlns:mc="http://schemas.openxmlformats.org/markup-compatibility/2006">
                <mc:Choice xmlns:v="urn:schemas-microsoft-com:vml" Requires="v">
                  <p:oleObj name="Visio" r:id="rId5" imgW="406400" imgH="406400" progId="Visio.Drawing.11">
                    <p:embed/>
                  </p:oleObj>
                </mc:Choice>
                <mc:Fallback>
                  <p:oleObj name="Visio" r:id="rId5" imgW="406400" imgH="406400" progId="Visio.Drawing.11">
                    <p:embed/>
                    <p:pic>
                      <p:nvPicPr>
                        <p:cNvPr id="821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 y="1714"/>
                          <a:ext cx="294" cy="2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212" name="Object 12"/>
            <p:cNvGraphicFramePr>
              <a:graphicFrameLocks noChangeAspect="1"/>
            </p:cNvGraphicFramePr>
            <p:nvPr/>
          </p:nvGraphicFramePr>
          <p:xfrm>
            <a:off x="1835" y="1337"/>
            <a:ext cx="709" cy="482"/>
          </p:xfrm>
          <a:graphic>
            <a:graphicData uri="http://schemas.openxmlformats.org/presentationml/2006/ole">
              <mc:AlternateContent xmlns:mc="http://schemas.openxmlformats.org/markup-compatibility/2006">
                <mc:Choice xmlns:v="urn:schemas-microsoft-com:vml" Requires="v">
                  <p:oleObj name="Visio" r:id="rId7" imgW="1130300" imgH="787400" progId="Visio.Drawing.11">
                    <p:embed/>
                  </p:oleObj>
                </mc:Choice>
                <mc:Fallback>
                  <p:oleObj name="Visio" r:id="rId7" imgW="1130300" imgH="787400" progId="Visio.Drawing.11">
                    <p:embed/>
                    <p:pic>
                      <p:nvPicPr>
                        <p:cNvPr id="821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 y="1337"/>
                          <a:ext cx="709" cy="4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grpSp>
        <p:nvGrpSpPr>
          <p:cNvPr id="8195" name="Group 8"/>
          <p:cNvGrpSpPr>
            <a:grpSpLocks/>
          </p:cNvGrpSpPr>
          <p:nvPr/>
        </p:nvGrpSpPr>
        <p:grpSpPr bwMode="auto">
          <a:xfrm>
            <a:off x="6057597" y="1457820"/>
            <a:ext cx="3743325" cy="2305050"/>
            <a:chOff x="2928" y="768"/>
            <a:chExt cx="2358" cy="1452"/>
          </a:xfrm>
        </p:grpSpPr>
        <p:sp>
          <p:nvSpPr>
            <p:cNvPr id="8205" name="Rectangle 9"/>
            <p:cNvSpPr>
              <a:spLocks noChangeArrowheads="1"/>
            </p:cNvSpPr>
            <p:nvPr/>
          </p:nvSpPr>
          <p:spPr bwMode="auto">
            <a:xfrm>
              <a:off x="2928" y="768"/>
              <a:ext cx="2358" cy="14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chemeClr val="bg2"/>
                </a:buClr>
                <a:buFont typeface="Wingdings" charset="0"/>
                <a:buNone/>
              </a:pPr>
              <a:r>
                <a:rPr lang="en-AU" sz="2800" dirty="0"/>
                <a:t>Connections</a:t>
              </a:r>
            </a:p>
            <a:p>
              <a:pPr algn="ctr">
                <a:spcBef>
                  <a:spcPct val="20000"/>
                </a:spcBef>
                <a:buClr>
                  <a:schemeClr val="bg2"/>
                </a:buClr>
                <a:buFont typeface="Wingdings" charset="0"/>
                <a:buNone/>
              </a:pPr>
              <a:endParaRPr lang="en-AU" sz="2800" dirty="0"/>
            </a:p>
            <a:p>
              <a:pPr algn="ctr">
                <a:spcBef>
                  <a:spcPct val="20000"/>
                </a:spcBef>
                <a:buClr>
                  <a:schemeClr val="bg2"/>
                </a:buClr>
                <a:buFont typeface="Wingdings" charset="0"/>
                <a:buNone/>
              </a:pPr>
              <a:endParaRPr lang="en-AU" sz="2800" dirty="0"/>
            </a:p>
            <a:p>
              <a:pPr algn="ctr">
                <a:spcBef>
                  <a:spcPct val="20000"/>
                </a:spcBef>
                <a:buClr>
                  <a:schemeClr val="bg2"/>
                </a:buClr>
                <a:buFont typeface="Wingdings" charset="0"/>
                <a:buNone/>
              </a:pPr>
              <a:endParaRPr lang="en-AU" sz="2800" dirty="0"/>
            </a:p>
          </p:txBody>
        </p:sp>
        <p:graphicFrame>
          <p:nvGraphicFramePr>
            <p:cNvPr id="8206" name="Object 7"/>
            <p:cNvGraphicFramePr>
              <a:graphicFrameLocks noChangeAspect="1"/>
            </p:cNvGraphicFramePr>
            <p:nvPr/>
          </p:nvGraphicFramePr>
          <p:xfrm>
            <a:off x="3121" y="1361"/>
            <a:ext cx="714" cy="289"/>
          </p:xfrm>
          <a:graphic>
            <a:graphicData uri="http://schemas.openxmlformats.org/presentationml/2006/ole">
              <mc:AlternateContent xmlns:mc="http://schemas.openxmlformats.org/markup-compatibility/2006">
                <mc:Choice xmlns:v="urn:schemas-microsoft-com:vml" Requires="v">
                  <p:oleObj name="Visio" r:id="rId9" imgW="533400" imgH="215900" progId="Visio.Drawing.11">
                    <p:embed/>
                  </p:oleObj>
                </mc:Choice>
                <mc:Fallback>
                  <p:oleObj name="Visio" r:id="rId9" imgW="533400" imgH="215900" progId="Visio.Drawing.11">
                    <p:embed/>
                    <p:pic>
                      <p:nvPicPr>
                        <p:cNvPr id="8206"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1" y="1361"/>
                          <a:ext cx="714"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207" name="Object 8"/>
            <p:cNvGraphicFramePr>
              <a:graphicFrameLocks noChangeAspect="1"/>
            </p:cNvGraphicFramePr>
            <p:nvPr/>
          </p:nvGraphicFramePr>
          <p:xfrm>
            <a:off x="3657" y="1764"/>
            <a:ext cx="677" cy="287"/>
          </p:xfrm>
          <a:graphic>
            <a:graphicData uri="http://schemas.openxmlformats.org/presentationml/2006/ole">
              <mc:AlternateContent xmlns:mc="http://schemas.openxmlformats.org/markup-compatibility/2006">
                <mc:Choice xmlns:v="urn:schemas-microsoft-com:vml" Requires="v">
                  <p:oleObj name="Visio" r:id="rId11" imgW="508000" imgH="215900" progId="Visio.Drawing.11">
                    <p:embed/>
                  </p:oleObj>
                </mc:Choice>
                <mc:Fallback>
                  <p:oleObj name="Visio" r:id="rId11" imgW="508000" imgH="215900" progId="Visio.Drawing.11">
                    <p:embed/>
                    <p:pic>
                      <p:nvPicPr>
                        <p:cNvPr id="8207"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 y="1764"/>
                          <a:ext cx="677"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208" name="Object 9"/>
            <p:cNvGraphicFramePr>
              <a:graphicFrameLocks noChangeAspect="1"/>
            </p:cNvGraphicFramePr>
            <p:nvPr/>
          </p:nvGraphicFramePr>
          <p:xfrm>
            <a:off x="4288" y="1435"/>
            <a:ext cx="681" cy="242"/>
          </p:xfrm>
          <a:graphic>
            <a:graphicData uri="http://schemas.openxmlformats.org/presentationml/2006/ole">
              <mc:AlternateContent xmlns:mc="http://schemas.openxmlformats.org/markup-compatibility/2006">
                <mc:Choice xmlns:v="urn:schemas-microsoft-com:vml" Requires="v">
                  <p:oleObj name="Visio" r:id="rId13" imgW="508000" imgH="190500" progId="Visio.Drawing.11">
                    <p:embed/>
                  </p:oleObj>
                </mc:Choice>
                <mc:Fallback>
                  <p:oleObj name="Visio" r:id="rId13" imgW="508000" imgH="190500" progId="Visio.Drawing.11">
                    <p:embed/>
                    <p:pic>
                      <p:nvPicPr>
                        <p:cNvPr id="8208"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8" y="1435"/>
                          <a:ext cx="681" cy="2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grpSp>
        <p:nvGrpSpPr>
          <p:cNvPr id="8196" name="Group 13"/>
          <p:cNvGrpSpPr>
            <a:grpSpLocks/>
          </p:cNvGrpSpPr>
          <p:nvPr/>
        </p:nvGrpSpPr>
        <p:grpSpPr bwMode="auto">
          <a:xfrm>
            <a:off x="6057597" y="3974008"/>
            <a:ext cx="3743325" cy="2305050"/>
            <a:chOff x="2880" y="2341"/>
            <a:chExt cx="2358" cy="1452"/>
          </a:xfrm>
        </p:grpSpPr>
        <p:sp>
          <p:nvSpPr>
            <p:cNvPr id="8202" name="Rectangle 14"/>
            <p:cNvSpPr>
              <a:spLocks noChangeArrowheads="1"/>
            </p:cNvSpPr>
            <p:nvPr/>
          </p:nvSpPr>
          <p:spPr bwMode="auto">
            <a:xfrm>
              <a:off x="2880" y="2341"/>
              <a:ext cx="2358" cy="14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chemeClr val="bg2"/>
                </a:buClr>
                <a:buFont typeface="Wingdings" charset="0"/>
                <a:buNone/>
              </a:pPr>
              <a:r>
                <a:rPr lang="en-AU" sz="2800" dirty="0"/>
                <a:t>Artifacts</a:t>
              </a:r>
            </a:p>
            <a:p>
              <a:pPr algn="ctr">
                <a:spcBef>
                  <a:spcPct val="20000"/>
                </a:spcBef>
                <a:buClr>
                  <a:schemeClr val="bg2"/>
                </a:buClr>
                <a:buFont typeface="Wingdings" charset="0"/>
                <a:buNone/>
              </a:pPr>
              <a:endParaRPr lang="en-AU" sz="2800" dirty="0"/>
            </a:p>
            <a:p>
              <a:pPr algn="ctr">
                <a:spcBef>
                  <a:spcPct val="20000"/>
                </a:spcBef>
                <a:buClr>
                  <a:schemeClr val="bg2"/>
                </a:buClr>
                <a:buFont typeface="Wingdings" charset="0"/>
                <a:buNone/>
              </a:pPr>
              <a:endParaRPr lang="en-AU" sz="2800" dirty="0"/>
            </a:p>
            <a:p>
              <a:pPr algn="ctr">
                <a:spcBef>
                  <a:spcPct val="20000"/>
                </a:spcBef>
                <a:buClr>
                  <a:schemeClr val="bg2"/>
                </a:buClr>
                <a:buFont typeface="Wingdings" charset="0"/>
                <a:buNone/>
              </a:pPr>
              <a:endParaRPr lang="en-AU" sz="2800" dirty="0"/>
            </a:p>
          </p:txBody>
        </p:sp>
        <p:graphicFrame>
          <p:nvGraphicFramePr>
            <p:cNvPr id="8204" name="Object 5"/>
            <p:cNvGraphicFramePr>
              <a:graphicFrameLocks noChangeAspect="1"/>
            </p:cNvGraphicFramePr>
            <p:nvPr/>
          </p:nvGraphicFramePr>
          <p:xfrm>
            <a:off x="3256" y="2923"/>
            <a:ext cx="536" cy="773"/>
          </p:xfrm>
          <a:graphic>
            <a:graphicData uri="http://schemas.openxmlformats.org/presentationml/2006/ole">
              <mc:AlternateContent xmlns:mc="http://schemas.openxmlformats.org/markup-compatibility/2006">
                <mc:Choice xmlns:v="urn:schemas-microsoft-com:vml" Requires="v">
                  <p:oleObj name="Visio" r:id="rId15" imgW="419100" imgH="596900" progId="Visio.Drawing.11">
                    <p:embed/>
                  </p:oleObj>
                </mc:Choice>
                <mc:Fallback>
                  <p:oleObj name="Visio" r:id="rId15" imgW="419100" imgH="596900" progId="Visio.Drawing.11">
                    <p:embed/>
                    <p:pic>
                      <p:nvPicPr>
                        <p:cNvPr id="8204"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56" y="2923"/>
                          <a:ext cx="536" cy="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grpSp>
        <p:nvGrpSpPr>
          <p:cNvPr id="8197" name="Group 18"/>
          <p:cNvGrpSpPr>
            <a:grpSpLocks/>
          </p:cNvGrpSpPr>
          <p:nvPr/>
        </p:nvGrpSpPr>
        <p:grpSpPr bwMode="auto">
          <a:xfrm>
            <a:off x="2171397" y="3991470"/>
            <a:ext cx="3743325" cy="2305050"/>
            <a:chOff x="432" y="2352"/>
            <a:chExt cx="2358" cy="1452"/>
          </a:xfrm>
        </p:grpSpPr>
        <p:sp>
          <p:nvSpPr>
            <p:cNvPr id="8199" name="Rectangle 19"/>
            <p:cNvSpPr>
              <a:spLocks noChangeArrowheads="1"/>
            </p:cNvSpPr>
            <p:nvPr/>
          </p:nvSpPr>
          <p:spPr bwMode="auto">
            <a:xfrm>
              <a:off x="432" y="2352"/>
              <a:ext cx="2358" cy="145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20000"/>
                </a:spcBef>
                <a:buClr>
                  <a:schemeClr val="bg2"/>
                </a:buClr>
                <a:buFont typeface="Wingdings" charset="0"/>
                <a:buNone/>
              </a:pPr>
              <a:r>
                <a:rPr lang="en-AU" sz="2800" dirty="0"/>
                <a:t>Pools &amp; lanes</a:t>
              </a:r>
            </a:p>
            <a:p>
              <a:pPr algn="ctr">
                <a:spcBef>
                  <a:spcPct val="20000"/>
                </a:spcBef>
                <a:buClr>
                  <a:schemeClr val="bg2"/>
                </a:buClr>
                <a:buFont typeface="Wingdings" charset="0"/>
                <a:buNone/>
              </a:pPr>
              <a:endParaRPr lang="en-AU" sz="2800" dirty="0"/>
            </a:p>
            <a:p>
              <a:pPr algn="ctr">
                <a:spcBef>
                  <a:spcPct val="20000"/>
                </a:spcBef>
                <a:buClr>
                  <a:schemeClr val="bg2"/>
                </a:buClr>
                <a:buFont typeface="Wingdings" charset="0"/>
                <a:buNone/>
              </a:pPr>
              <a:endParaRPr lang="en-AU" sz="2800" dirty="0"/>
            </a:p>
            <a:p>
              <a:pPr algn="ctr">
                <a:spcBef>
                  <a:spcPct val="20000"/>
                </a:spcBef>
                <a:buClr>
                  <a:schemeClr val="bg2"/>
                </a:buClr>
                <a:buFont typeface="Wingdings" charset="0"/>
                <a:buNone/>
              </a:pPr>
              <a:endParaRPr lang="en-AU" sz="2800" dirty="0"/>
            </a:p>
          </p:txBody>
        </p:sp>
        <p:graphicFrame>
          <p:nvGraphicFramePr>
            <p:cNvPr id="8200" name="Object 2"/>
            <p:cNvGraphicFramePr>
              <a:graphicFrameLocks noChangeAspect="1"/>
            </p:cNvGraphicFramePr>
            <p:nvPr/>
          </p:nvGraphicFramePr>
          <p:xfrm>
            <a:off x="822" y="2878"/>
            <a:ext cx="1542" cy="415"/>
          </p:xfrm>
          <a:graphic>
            <a:graphicData uri="http://schemas.openxmlformats.org/presentationml/2006/ole">
              <mc:AlternateContent xmlns:mc="http://schemas.openxmlformats.org/markup-compatibility/2006">
                <mc:Choice xmlns:v="urn:schemas-microsoft-com:vml" Requires="v">
                  <p:oleObj name="Visio" r:id="rId17" imgW="6159500" imgH="1663700" progId="Visio.Drawing.11">
                    <p:embed/>
                  </p:oleObj>
                </mc:Choice>
                <mc:Fallback>
                  <p:oleObj name="Visio" r:id="rId17" imgW="6159500" imgH="1663700" progId="Visio.Drawing.11">
                    <p:embed/>
                    <p:pic>
                      <p:nvPicPr>
                        <p:cNvPr id="8200"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 y="2878"/>
                          <a:ext cx="1542" cy="4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201" name="Object 3"/>
            <p:cNvGraphicFramePr>
              <a:graphicFrameLocks noChangeAspect="1"/>
            </p:cNvGraphicFramePr>
            <p:nvPr/>
          </p:nvGraphicFramePr>
          <p:xfrm>
            <a:off x="810" y="3395"/>
            <a:ext cx="1542" cy="246"/>
          </p:xfrm>
          <a:graphic>
            <a:graphicData uri="http://schemas.openxmlformats.org/presentationml/2006/ole">
              <mc:AlternateContent xmlns:mc="http://schemas.openxmlformats.org/markup-compatibility/2006">
                <mc:Choice xmlns:v="urn:schemas-microsoft-com:vml" Requires="v">
                  <p:oleObj name="Visio" r:id="rId19" imgW="5829300" imgH="939800" progId="Visio.Drawing.11">
                    <p:embed/>
                  </p:oleObj>
                </mc:Choice>
                <mc:Fallback>
                  <p:oleObj name="Visio" r:id="rId19" imgW="5829300" imgH="939800" progId="Visio.Drawing.11">
                    <p:embed/>
                    <p:pic>
                      <p:nvPicPr>
                        <p:cNvPr id="8201"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0" y="3395"/>
                          <a:ext cx="1542" cy="2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sp>
        <p:nvSpPr>
          <p:cNvPr id="8198" name="Can 21"/>
          <p:cNvSpPr>
            <a:spLocks noChangeArrowheads="1"/>
          </p:cNvSpPr>
          <p:nvPr/>
        </p:nvSpPr>
        <p:spPr bwMode="auto">
          <a:xfrm>
            <a:off x="8356903" y="5045084"/>
            <a:ext cx="822325" cy="822325"/>
          </a:xfrm>
          <a:prstGeom prst="can">
            <a:avLst>
              <a:gd name="adj" fmla="val 25000"/>
            </a:avLst>
          </a:prstGeom>
          <a:solidFill>
            <a:schemeClr val="bg1">
              <a:lumMod val="75000"/>
            </a:schemeClr>
          </a:solidFill>
          <a:ln>
            <a:solidFill>
              <a:schemeClr val="bg1">
                <a:lumMod val="65000"/>
              </a:schemeClr>
            </a:solidFill>
            <a:headEnd/>
            <a:tailEnd/>
          </a:ln>
        </p:spPr>
        <p:style>
          <a:lnRef idx="1">
            <a:schemeClr val="accent3"/>
          </a:lnRef>
          <a:fillRef idx="3">
            <a:schemeClr val="accent3"/>
          </a:fillRef>
          <a:effectRef idx="2">
            <a:schemeClr val="accent3"/>
          </a:effectRef>
          <a:fontRef idx="minor">
            <a:schemeClr val="lt1"/>
          </a:fontRef>
        </p:style>
        <p:txBody>
          <a:bodyPr/>
          <a:lstStyle/>
          <a:p>
            <a:pPr algn="ctr"/>
            <a:r>
              <a:rPr lang="en-US" sz="1400" dirty="0"/>
              <a:t>Data Store</a:t>
            </a:r>
          </a:p>
        </p:txBody>
      </p:sp>
    </p:spTree>
    <p:extLst>
      <p:ext uri="{BB962C8B-B14F-4D97-AF65-F5344CB8AC3E}">
        <p14:creationId xmlns:p14="http://schemas.microsoft.com/office/powerpoint/2010/main" val="175972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 when to use what?</a:t>
            </a:r>
          </a:p>
        </p:txBody>
      </p:sp>
      <p:sp>
        <p:nvSpPr>
          <p:cNvPr id="3" name="Content Placeholder 2"/>
          <p:cNvSpPr>
            <a:spLocks noGrp="1"/>
          </p:cNvSpPr>
          <p:nvPr>
            <p:ph idx="1"/>
          </p:nvPr>
        </p:nvSpPr>
        <p:spPr>
          <a:xfrm>
            <a:off x="1989956" y="1320759"/>
            <a:ext cx="7772400" cy="3798277"/>
          </a:xfrm>
        </p:spPr>
        <p:txBody>
          <a:bodyPr>
            <a:normAutofit/>
          </a:bodyPr>
          <a:lstStyle/>
          <a:p>
            <a:pPr marL="0" indent="0">
              <a:buNone/>
            </a:pPr>
            <a:r>
              <a:rPr lang="en-AU" sz="2000" dirty="0"/>
              <a:t>Use message events only when the corresponding activity would simply send or receive a message and do nothing else</a:t>
            </a:r>
          </a:p>
        </p:txBody>
      </p:sp>
      <p:pic>
        <p:nvPicPr>
          <p:cNvPr id="863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924" y="2279899"/>
            <a:ext cx="3557116" cy="40229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ight Arrow 6"/>
          <p:cNvSpPr/>
          <p:nvPr/>
        </p:nvSpPr>
        <p:spPr bwMode="auto">
          <a:xfrm>
            <a:off x="5829773" y="4192676"/>
            <a:ext cx="381837" cy="341645"/>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defTabSz="844083"/>
            <a:endParaRPr lang="en-AU" sz="2215">
              <a:latin typeface="Times New Roman" pitchFamily="-106" charset="0"/>
            </a:endParaRPr>
          </a:p>
        </p:txBody>
      </p:sp>
      <p:pic>
        <p:nvPicPr>
          <p:cNvPr id="8632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172" y="2279900"/>
            <a:ext cx="3810355" cy="40229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44176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234"/>
                                        </p:tgtEl>
                                        <p:attrNameLst>
                                          <p:attrName>style.visibility</p:attrName>
                                        </p:attrNameLst>
                                      </p:cBhvr>
                                      <p:to>
                                        <p:strVal val="visible"/>
                                      </p:to>
                                    </p:set>
                                    <p:animEffect transition="in" filter="fade">
                                      <p:cBhvr>
                                        <p:cTn id="7" dur="500"/>
                                        <p:tgtEl>
                                          <p:spTgt spid="8632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63235"/>
                                        </p:tgtEl>
                                        <p:attrNameLst>
                                          <p:attrName>style.visibility</p:attrName>
                                        </p:attrNameLst>
                                      </p:cBhvr>
                                      <p:to>
                                        <p:strVal val="visible"/>
                                      </p:to>
                                    </p:set>
                                    <p:animEffect transition="in" filter="fade">
                                      <p:cBhvr>
                                        <p:cTn id="16" dur="500"/>
                                        <p:tgtEl>
                                          <p:spTgt spid="863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3830" name="Object 6"/>
          <p:cNvGraphicFramePr>
            <a:graphicFrameLocks noChangeAspect="1"/>
          </p:cNvGraphicFramePr>
          <p:nvPr/>
        </p:nvGraphicFramePr>
        <p:xfrm>
          <a:off x="1655501" y="1663988"/>
          <a:ext cx="8847138" cy="2520950"/>
        </p:xfrm>
        <a:graphic>
          <a:graphicData uri="http://schemas.openxmlformats.org/presentationml/2006/ole">
            <mc:AlternateContent xmlns:mc="http://schemas.openxmlformats.org/markup-compatibility/2006">
              <mc:Choice xmlns:v="urn:schemas-microsoft-com:vml" Requires="v">
                <p:oleObj name="Visio" r:id="rId3" imgW="5663535" imgH="1680294" progId="Visio.Drawing.11">
                  <p:embed/>
                </p:oleObj>
              </mc:Choice>
              <mc:Fallback>
                <p:oleObj name="Visio" r:id="rId3" imgW="5663535" imgH="1680294" progId="Visio.Drawing.11">
                  <p:embed/>
                  <p:pic>
                    <p:nvPicPr>
                      <p:cNvPr id="1613830" name="Object 6"/>
                      <p:cNvPicPr>
                        <a:picLocks noChangeAspect="1" noChangeArrowheads="1"/>
                      </p:cNvPicPr>
                      <p:nvPr/>
                    </p:nvPicPr>
                    <p:blipFill>
                      <a:blip r:embed="rId4"/>
                      <a:srcRect/>
                      <a:stretch>
                        <a:fillRect/>
                      </a:stretch>
                    </p:blipFill>
                    <p:spPr bwMode="auto">
                      <a:xfrm>
                        <a:off x="1655501" y="1663988"/>
                        <a:ext cx="8847138" cy="2520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 name="Object 1"/>
          <p:cNvGraphicFramePr>
            <a:graphicFrameLocks noChangeAspect="1"/>
          </p:cNvGraphicFramePr>
          <p:nvPr/>
        </p:nvGraphicFramePr>
        <p:xfrm>
          <a:off x="1721504" y="1338027"/>
          <a:ext cx="2351943" cy="211015"/>
        </p:xfrm>
        <a:graphic>
          <a:graphicData uri="http://schemas.openxmlformats.org/presentationml/2006/ole">
            <mc:AlternateContent xmlns:mc="http://schemas.openxmlformats.org/markup-compatibility/2006">
              <mc:Choice xmlns:v="urn:schemas-microsoft-com:vml" Requires="v">
                <p:oleObj name="Visio" r:id="rId5" imgW="2028719" imgH="187472" progId="Visio.Drawing.11">
                  <p:embed/>
                </p:oleObj>
              </mc:Choice>
              <mc:Fallback>
                <p:oleObj name="Visio" r:id="rId5" imgW="2028719" imgH="187472" progId="Visio.Drawing.11">
                  <p:embed/>
                  <p:pic>
                    <p:nvPicPr>
                      <p:cNvPr id="2"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1504" y="1338027"/>
                        <a:ext cx="2351943" cy="211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3" name="Title 2"/>
          <p:cNvSpPr>
            <a:spLocks noGrp="1"/>
          </p:cNvSpPr>
          <p:nvPr>
            <p:ph type="title"/>
          </p:nvPr>
        </p:nvSpPr>
        <p:spPr/>
        <p:txBody>
          <a:bodyPr/>
          <a:lstStyle/>
          <a:p>
            <a:r>
              <a:rPr lang="en-US" dirty="0"/>
              <a:t>Temporal events</a:t>
            </a:r>
          </a:p>
        </p:txBody>
      </p:sp>
    </p:spTree>
    <p:extLst>
      <p:ext uri="{BB962C8B-B14F-4D97-AF65-F5344CB8AC3E}">
        <p14:creationId xmlns:p14="http://schemas.microsoft.com/office/powerpoint/2010/main" val="314612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p:txBody>
          <a:bodyPr/>
          <a:lstStyle/>
          <a:p>
            <a:r>
              <a:rPr lang="en-AU" dirty="0"/>
              <a:t>Example</a:t>
            </a:r>
          </a:p>
        </p:txBody>
      </p:sp>
      <p:sp>
        <p:nvSpPr>
          <p:cNvPr id="7" name="Rectangle 3"/>
          <p:cNvSpPr>
            <a:spLocks noGrp="1" noChangeArrowheads="1"/>
          </p:cNvSpPr>
          <p:nvPr>
            <p:ph idx="1"/>
          </p:nvPr>
        </p:nvSpPr>
        <p:spPr>
          <a:xfrm>
            <a:off x="2059910" y="2309137"/>
            <a:ext cx="8064897" cy="2052006"/>
          </a:xfrm>
        </p:spPr>
        <p:txBody>
          <a:bodyPr>
            <a:normAutofit fontScale="92500" lnSpcReduction="10000"/>
          </a:bodyPr>
          <a:lstStyle/>
          <a:p>
            <a:pPr marL="0" indent="0">
              <a:buNone/>
            </a:pPr>
            <a:r>
              <a:rPr lang="en-AU" dirty="0"/>
              <a:t>A Purchase Order (PO) handling process starts when a </a:t>
            </a:r>
            <a:r>
              <a:rPr lang="en-AU" u="sng" dirty="0"/>
              <a:t>PO is received</a:t>
            </a:r>
            <a:r>
              <a:rPr lang="en-AU" dirty="0"/>
              <a:t>. The PO is first registered. If the current date is not </a:t>
            </a:r>
            <a:r>
              <a:rPr lang="en-AU" u="sng" dirty="0"/>
              <a:t>a working day</a:t>
            </a:r>
            <a:r>
              <a:rPr lang="en-AU" dirty="0"/>
              <a:t>, the process waits until the </a:t>
            </a:r>
            <a:r>
              <a:rPr lang="en-AU" u="sng" dirty="0"/>
              <a:t>following working day </a:t>
            </a:r>
            <a:r>
              <a:rPr lang="en-AU" dirty="0"/>
              <a:t>before proceeding. Otherwise, an availability check is performed and a </a:t>
            </a:r>
            <a:r>
              <a:rPr lang="en-AU" u="sng" dirty="0"/>
              <a:t>PO response is sent </a:t>
            </a:r>
            <a:r>
              <a:rPr lang="en-AU" dirty="0"/>
              <a:t>back to the customer. </a:t>
            </a:r>
          </a:p>
        </p:txBody>
      </p:sp>
      <p:graphicFrame>
        <p:nvGraphicFramePr>
          <p:cNvPr id="5" name="Object 4"/>
          <p:cNvGraphicFramePr>
            <a:graphicFrameLocks noChangeAspect="1"/>
          </p:cNvGraphicFramePr>
          <p:nvPr>
            <p:extLst>
              <p:ext uri="{D42A27DB-BD31-4B8C-83A1-F6EECF244321}">
                <p14:modId xmlns:p14="http://schemas.microsoft.com/office/powerpoint/2010/main" val="1071701260"/>
              </p:ext>
            </p:extLst>
          </p:nvPr>
        </p:nvGraphicFramePr>
        <p:xfrm>
          <a:off x="1732773" y="4130410"/>
          <a:ext cx="10266295" cy="3325678"/>
        </p:xfrm>
        <a:graphic>
          <a:graphicData uri="http://schemas.openxmlformats.org/presentationml/2006/ole">
            <mc:AlternateContent xmlns:mc="http://schemas.openxmlformats.org/markup-compatibility/2006">
              <mc:Choice xmlns:v="urn:schemas-microsoft-com:vml" Requires="v">
                <p:oleObj name="Visio" r:id="rId3" imgW="9820587" imgH="3208063" progId="Visio.Drawing.11">
                  <p:embed/>
                </p:oleObj>
              </mc:Choice>
              <mc:Fallback>
                <p:oleObj name="Visio" r:id="rId3" imgW="9820587" imgH="3208063" progId="Visio.Drawing.11">
                  <p:embed/>
                  <p:pic>
                    <p:nvPicPr>
                      <p:cNvPr id="5" name="Object 4"/>
                      <p:cNvPicPr>
                        <a:picLocks noChangeAspect="1" noChangeArrowheads="1"/>
                      </p:cNvPicPr>
                      <p:nvPr/>
                    </p:nvPicPr>
                    <p:blipFill>
                      <a:blip r:embed="rId4"/>
                      <a:srcRect/>
                      <a:stretch>
                        <a:fillRect/>
                      </a:stretch>
                    </p:blipFill>
                    <p:spPr bwMode="auto">
                      <a:xfrm>
                        <a:off x="1732773" y="4130410"/>
                        <a:ext cx="10266295" cy="3325678"/>
                      </a:xfrm>
                      <a:prstGeom prst="rect">
                        <a:avLst/>
                      </a:prstGeom>
                      <a:noFill/>
                      <a:ln>
                        <a:noFill/>
                      </a:ln>
                    </p:spPr>
                  </p:pic>
                </p:oleObj>
              </mc:Fallback>
            </mc:AlternateContent>
          </a:graphicData>
        </a:graphic>
      </p:graphicFrame>
      <p:sp>
        <p:nvSpPr>
          <p:cNvPr id="8" name="Rectangle 5"/>
          <p:cNvSpPr>
            <a:spLocks noChangeArrowheads="1"/>
          </p:cNvSpPr>
          <p:nvPr/>
        </p:nvSpPr>
        <p:spPr bwMode="auto">
          <a:xfrm>
            <a:off x="2053020" y="1580979"/>
            <a:ext cx="1651414" cy="461665"/>
          </a:xfrm>
          <a:prstGeom prst="rect">
            <a:avLst/>
          </a:prstGeom>
          <a:noFill/>
          <a:ln w="9525">
            <a:noFill/>
            <a:miter lim="800000"/>
            <a:headEnd/>
            <a:tailEnd/>
          </a:ln>
          <a:effectLst/>
        </p:spPr>
        <p:txBody>
          <a:bodyPr wrap="none">
            <a:spAutoFit/>
          </a:bodyPr>
          <a:lstStyle/>
          <a:p>
            <a:pPr algn="l"/>
            <a:r>
              <a:rPr lang="en-AU" sz="2400" b="1" dirty="0">
                <a:solidFill>
                  <a:schemeClr val="tx1">
                    <a:lumMod val="75000"/>
                    <a:lumOff val="25000"/>
                  </a:schemeClr>
                </a:solidFill>
                <a:latin typeface="+mj-lt"/>
              </a:rPr>
              <a:t>PO handling</a:t>
            </a:r>
          </a:p>
        </p:txBody>
      </p:sp>
      <p:sp>
        <p:nvSpPr>
          <p:cNvPr id="9" name="Abgerundetes Rechteck 2"/>
          <p:cNvSpPr>
            <a:spLocks noChangeArrowheads="1"/>
          </p:cNvSpPr>
          <p:nvPr/>
        </p:nvSpPr>
        <p:spPr bwMode="auto">
          <a:xfrm flipV="1">
            <a:off x="7966620" y="4906662"/>
            <a:ext cx="1233312" cy="754586"/>
          </a:xfrm>
          <a:prstGeom prst="roundRect">
            <a:avLst>
              <a:gd name="adj" fmla="val 16667"/>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defTabSz="449263">
              <a:buClr>
                <a:srgbClr val="000000"/>
              </a:buClr>
              <a:buSzPct val="100000"/>
            </a:pPr>
            <a:endParaRPr lang="de-AT">
              <a:solidFill>
                <a:schemeClr val="bg1"/>
              </a:solidFill>
              <a:cs typeface="Arial" charset="0"/>
            </a:endParaRPr>
          </a:p>
        </p:txBody>
      </p:sp>
    </p:spTree>
    <p:extLst>
      <p:ext uri="{BB962C8B-B14F-4D97-AF65-F5344CB8AC3E}">
        <p14:creationId xmlns:p14="http://schemas.microsoft.com/office/powerpoint/2010/main" val="206223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6835" name="Object 3"/>
          <p:cNvGraphicFramePr>
            <a:graphicFrameLocks noChangeAspect="1"/>
          </p:cNvGraphicFramePr>
          <p:nvPr/>
        </p:nvGraphicFramePr>
        <p:xfrm>
          <a:off x="3179934" y="1470106"/>
          <a:ext cx="5005387" cy="4238625"/>
        </p:xfrm>
        <a:graphic>
          <a:graphicData uri="http://schemas.openxmlformats.org/presentationml/2006/ole">
            <mc:AlternateContent xmlns:mc="http://schemas.openxmlformats.org/markup-compatibility/2006">
              <mc:Choice xmlns:v="urn:schemas-microsoft-com:vml" Requires="v">
                <p:oleObj name="Visio" r:id="rId3" imgW="4883375" imgH="4160185" progId="Visio.Drawing.11">
                  <p:embed/>
                </p:oleObj>
              </mc:Choice>
              <mc:Fallback>
                <p:oleObj name="Visio" r:id="rId3" imgW="4883375" imgH="4160185" progId="Visio.Drawing.11">
                  <p:embed/>
                  <p:pic>
                    <p:nvPicPr>
                      <p:cNvPr id="1656835" name="Object 3"/>
                      <p:cNvPicPr>
                        <a:picLocks noChangeAspect="1" noChangeArrowheads="1"/>
                      </p:cNvPicPr>
                      <p:nvPr/>
                    </p:nvPicPr>
                    <p:blipFill>
                      <a:blip r:embed="rId4"/>
                      <a:srcRect/>
                      <a:stretch>
                        <a:fillRect/>
                      </a:stretch>
                    </p:blipFill>
                    <p:spPr bwMode="auto">
                      <a:xfrm>
                        <a:off x="3179934" y="1470106"/>
                        <a:ext cx="5005387" cy="4238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a:t>Recap: Message and Timer events</a:t>
            </a:r>
          </a:p>
        </p:txBody>
      </p:sp>
    </p:spTree>
    <p:extLst>
      <p:ext uri="{BB962C8B-B14F-4D97-AF65-F5344CB8AC3E}">
        <p14:creationId xmlns:p14="http://schemas.microsoft.com/office/powerpoint/2010/main" val="4137213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1979612" y="188913"/>
            <a:ext cx="8229600" cy="1143000"/>
          </a:xfrm>
        </p:spPr>
        <p:txBody>
          <a:bodyPr>
            <a:normAutofit/>
          </a:bodyPr>
          <a:lstStyle/>
          <a:p>
            <a:r>
              <a:rPr lang="en-AU" dirty="0">
                <a:ea typeface="ＭＳ Ｐゴシック" charset="0"/>
                <a:cs typeface="ＭＳ Ｐゴシック" charset="0"/>
              </a:rPr>
              <a:t>Data-based vs. event-based choices</a:t>
            </a:r>
          </a:p>
        </p:txBody>
      </p:sp>
      <p:sp>
        <p:nvSpPr>
          <p:cNvPr id="30722" name="Rectangle 3"/>
          <p:cNvSpPr>
            <a:spLocks noGrp="1" noChangeArrowheads="1"/>
          </p:cNvSpPr>
          <p:nvPr>
            <p:ph idx="1"/>
          </p:nvPr>
        </p:nvSpPr>
        <p:spPr>
          <a:xfrm>
            <a:off x="1808162" y="1412875"/>
            <a:ext cx="8572500" cy="4357688"/>
          </a:xfrm>
        </p:spPr>
        <p:txBody>
          <a:bodyPr>
            <a:normAutofit lnSpcReduction="10000"/>
          </a:bodyPr>
          <a:lstStyle/>
          <a:p>
            <a:pPr>
              <a:lnSpc>
                <a:spcPct val="90000"/>
              </a:lnSpc>
            </a:pPr>
            <a:r>
              <a:rPr lang="en-AU" dirty="0">
                <a:latin typeface="Arial" charset="0"/>
                <a:ea typeface="ＭＳ Ｐゴシック" charset="0"/>
                <a:cs typeface="ＭＳ Ｐゴシック" charset="0"/>
              </a:rPr>
              <a:t>In an XOR-split gateway, one branch is chosen based on expressions evaluated over available </a:t>
            </a:r>
            <a:r>
              <a:rPr lang="en-AU" u="sng" dirty="0">
                <a:latin typeface="Arial" charset="0"/>
                <a:ea typeface="ＭＳ Ｐゴシック" charset="0"/>
                <a:cs typeface="ＭＳ Ｐゴシック" charset="0"/>
              </a:rPr>
              <a:t>data</a:t>
            </a:r>
          </a:p>
          <a:p>
            <a:pPr lvl="1">
              <a:lnSpc>
                <a:spcPct val="90000"/>
              </a:lnSpc>
              <a:buFont typeface="Wingdings" charset="0"/>
              <a:buChar char="à"/>
            </a:pPr>
            <a:r>
              <a:rPr lang="en-AU" dirty="0">
                <a:latin typeface="Arial" charset="0"/>
                <a:ea typeface="ＭＳ Ｐゴシック" charset="0"/>
              </a:rPr>
              <a:t>Choice is made immediately when the gateway is reached</a:t>
            </a:r>
          </a:p>
          <a:p>
            <a:pPr>
              <a:lnSpc>
                <a:spcPct val="90000"/>
              </a:lnSpc>
            </a:pPr>
            <a:r>
              <a:rPr lang="en-AU" dirty="0">
                <a:latin typeface="Arial" charset="0"/>
                <a:ea typeface="ＭＳ Ｐゴシック" charset="0"/>
                <a:cs typeface="ＭＳ Ｐゴシック" charset="0"/>
              </a:rPr>
              <a:t>Sometimes, the choice must be delayed until something happens </a:t>
            </a:r>
          </a:p>
          <a:p>
            <a:pPr lvl="1">
              <a:lnSpc>
                <a:spcPct val="90000"/>
              </a:lnSpc>
              <a:buFont typeface="Wingdings" charset="0"/>
              <a:buChar char="à"/>
            </a:pPr>
            <a:r>
              <a:rPr lang="en-AU" dirty="0">
                <a:latin typeface="Arial" charset="0"/>
                <a:ea typeface="ＭＳ Ｐゴシック" charset="0"/>
                <a:sym typeface="Wingdings" charset="0"/>
              </a:rPr>
              <a:t>Choice is based on a </a:t>
            </a:r>
            <a:r>
              <a:rPr lang="ja-JP" altLang="en-AU" dirty="0">
                <a:latin typeface="Arial" charset="0"/>
                <a:ea typeface="ＭＳ Ｐゴシック" charset="0"/>
                <a:sym typeface="Wingdings" charset="0"/>
              </a:rPr>
              <a:t>“</a:t>
            </a:r>
            <a:r>
              <a:rPr lang="en-AU" altLang="ja-JP" dirty="0">
                <a:latin typeface="Arial" charset="0"/>
                <a:ea typeface="ＭＳ Ｐゴシック" charset="0"/>
                <a:sym typeface="Wingdings" charset="0"/>
              </a:rPr>
              <a:t>race between events</a:t>
            </a:r>
            <a:r>
              <a:rPr lang="ja-JP" altLang="en-AU" dirty="0">
                <a:latin typeface="Arial" charset="0"/>
                <a:ea typeface="ＭＳ Ｐゴシック" charset="0"/>
                <a:sym typeface="Wingdings" charset="0"/>
              </a:rPr>
              <a:t>”</a:t>
            </a:r>
            <a:endParaRPr lang="en-AU" altLang="ja-JP" dirty="0">
              <a:latin typeface="Arial" charset="0"/>
              <a:ea typeface="ＭＳ Ｐゴシック" charset="0"/>
              <a:sym typeface="Wingdings" charset="0"/>
            </a:endParaRPr>
          </a:p>
          <a:p>
            <a:r>
              <a:rPr lang="en-AU" dirty="0">
                <a:latin typeface="Arial" charset="0"/>
                <a:ea typeface="ＭＳ Ｐゴシック" charset="0"/>
                <a:cs typeface="ＭＳ Ｐゴシック" charset="0"/>
              </a:rPr>
              <a:t>BPMN distinguishes between:</a:t>
            </a:r>
          </a:p>
          <a:p>
            <a:pPr lvl="1"/>
            <a:r>
              <a:rPr lang="en-AU" dirty="0">
                <a:latin typeface="Arial" charset="0"/>
                <a:ea typeface="ＭＳ Ｐゴシック" charset="0"/>
              </a:rPr>
              <a:t>Exclusive decision gateway (XOR-split)</a:t>
            </a:r>
          </a:p>
          <a:p>
            <a:pPr lvl="1"/>
            <a:r>
              <a:rPr lang="en-AU" dirty="0">
                <a:latin typeface="Arial" charset="0"/>
                <a:ea typeface="ＭＳ Ｐゴシック" charset="0"/>
              </a:rPr>
              <a:t>Event-based decision gateway</a:t>
            </a:r>
          </a:p>
        </p:txBody>
      </p:sp>
    </p:spTree>
    <p:extLst>
      <p:ext uri="{BB962C8B-B14F-4D97-AF65-F5344CB8AC3E}">
        <p14:creationId xmlns:p14="http://schemas.microsoft.com/office/powerpoint/2010/main" val="56740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Grp="1" noChangeArrowheads="1"/>
          </p:cNvSpPr>
          <p:nvPr>
            <p:ph type="title"/>
          </p:nvPr>
        </p:nvSpPr>
        <p:spPr/>
        <p:txBody>
          <a:bodyPr/>
          <a:lstStyle/>
          <a:p>
            <a:r>
              <a:rPr lang="en-AU" dirty="0"/>
              <a:t>Event-based decision</a:t>
            </a:r>
          </a:p>
        </p:txBody>
      </p:sp>
      <p:sp>
        <p:nvSpPr>
          <p:cNvPr id="1240067" name="Rectangle 3"/>
          <p:cNvSpPr>
            <a:spLocks noGrp="1" noChangeArrowheads="1"/>
          </p:cNvSpPr>
          <p:nvPr>
            <p:ph idx="1"/>
          </p:nvPr>
        </p:nvSpPr>
        <p:spPr>
          <a:xfrm>
            <a:off x="1989956" y="1230599"/>
            <a:ext cx="8136904" cy="4824536"/>
          </a:xfrm>
        </p:spPr>
        <p:txBody>
          <a:bodyPr/>
          <a:lstStyle/>
          <a:p>
            <a:pPr marL="0" indent="0">
              <a:buNone/>
              <a:tabLst>
                <a:tab pos="446088" algn="l"/>
              </a:tabLst>
            </a:pPr>
            <a:r>
              <a:rPr lang="en-AU" sz="2400" dirty="0"/>
              <a:t>With the XOR-split gateway, a branch is chosen based on conditions that evaluate over available data</a:t>
            </a:r>
          </a:p>
          <a:p>
            <a:pPr>
              <a:buNone/>
              <a:tabLst>
                <a:tab pos="446088" algn="l"/>
                <a:tab pos="809625" algn="l"/>
                <a:tab pos="811213" algn="l"/>
              </a:tabLst>
            </a:pPr>
            <a:r>
              <a:rPr lang="en-AU" sz="2400" dirty="0">
                <a:sym typeface="Wingdings" pitchFamily="2" charset="2"/>
              </a:rPr>
              <a:t>		</a:t>
            </a:r>
            <a:r>
              <a:rPr lang="en-AU" sz="2200" dirty="0">
                <a:sym typeface="Wingdings" pitchFamily="2" charset="2"/>
              </a:rPr>
              <a:t> </a:t>
            </a:r>
            <a:r>
              <a:rPr lang="en-AU" sz="2200" dirty="0"/>
              <a:t>The choice can be made immediately after the token arrives 		from the incoming flow</a:t>
            </a:r>
          </a:p>
          <a:p>
            <a:pPr marL="0" indent="0">
              <a:buNone/>
              <a:tabLst>
                <a:tab pos="446088" algn="l"/>
              </a:tabLst>
            </a:pPr>
            <a:endParaRPr lang="en-AU" sz="2400" dirty="0"/>
          </a:p>
          <a:p>
            <a:pPr marL="0" indent="0">
              <a:buNone/>
              <a:tabLst>
                <a:tab pos="446088" algn="l"/>
              </a:tabLst>
            </a:pPr>
            <a:r>
              <a:rPr lang="en-AU" sz="2400" dirty="0"/>
              <a:t>Sometimes, the choice must be delayed until an event happens </a:t>
            </a:r>
          </a:p>
          <a:p>
            <a:pPr>
              <a:buNone/>
              <a:tabLst>
                <a:tab pos="446088" algn="l"/>
                <a:tab pos="809625" algn="l"/>
              </a:tabLst>
            </a:pPr>
            <a:r>
              <a:rPr lang="en-AU" dirty="0">
                <a:sym typeface="Wingdings" pitchFamily="2" charset="2"/>
              </a:rPr>
              <a:t>		</a:t>
            </a:r>
            <a:r>
              <a:rPr lang="en-AU" sz="2200" dirty="0">
                <a:sym typeface="Wingdings" pitchFamily="2" charset="2"/>
              </a:rPr>
              <a:t> The choice is based on a “race” among events</a:t>
            </a:r>
          </a:p>
          <a:p>
            <a:pPr marL="0" indent="0">
              <a:buNone/>
              <a:tabLst>
                <a:tab pos="446088" algn="l"/>
              </a:tabLst>
            </a:pPr>
            <a:endParaRPr lang="en-AU" sz="2400" dirty="0"/>
          </a:p>
          <a:p>
            <a:pPr marL="0" indent="0">
              <a:buNone/>
              <a:tabLst>
                <a:tab pos="446088" algn="l"/>
              </a:tabLst>
            </a:pPr>
            <a:r>
              <a:rPr lang="en-AU" sz="2400" dirty="0"/>
              <a:t>Two types of XOR split:</a:t>
            </a:r>
          </a:p>
        </p:txBody>
      </p:sp>
      <p:graphicFrame>
        <p:nvGraphicFramePr>
          <p:cNvPr id="1240069" name="Object 5"/>
          <p:cNvGraphicFramePr>
            <a:graphicFrameLocks noChangeAspect="1"/>
          </p:cNvGraphicFramePr>
          <p:nvPr/>
        </p:nvGraphicFramePr>
        <p:xfrm>
          <a:off x="4586297" y="5082093"/>
          <a:ext cx="645824" cy="1261486"/>
        </p:xfrm>
        <a:graphic>
          <a:graphicData uri="http://schemas.openxmlformats.org/presentationml/2006/ole">
            <mc:AlternateContent xmlns:mc="http://schemas.openxmlformats.org/markup-compatibility/2006">
              <mc:Choice xmlns:v="urn:schemas-microsoft-com:vml" Requires="v">
                <p:oleObj name="Visio" r:id="rId3" imgW="577572" imgH="1128474" progId="Visio.Drawing.11">
                  <p:embed/>
                </p:oleObj>
              </mc:Choice>
              <mc:Fallback>
                <p:oleObj name="Visio" r:id="rId3" imgW="577572" imgH="1128474" progId="Visio.Drawing.11">
                  <p:embed/>
                  <p:pic>
                    <p:nvPicPr>
                      <p:cNvPr id="12400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97" y="5082093"/>
                        <a:ext cx="645824" cy="1261486"/>
                      </a:xfrm>
                      <a:prstGeom prst="rect">
                        <a:avLst/>
                      </a:prstGeom>
                      <a:noFill/>
                      <a:ln>
                        <a:noFill/>
                      </a:ln>
                      <a:effectLst/>
                    </p:spPr>
                  </p:pic>
                </p:oleObj>
              </mc:Fallback>
            </mc:AlternateContent>
          </a:graphicData>
        </a:graphic>
      </p:graphicFrame>
      <p:sp>
        <p:nvSpPr>
          <p:cNvPr id="1240071" name="Text Box 7"/>
          <p:cNvSpPr txBox="1">
            <a:spLocks noChangeArrowheads="1"/>
          </p:cNvSpPr>
          <p:nvPr/>
        </p:nvSpPr>
        <p:spPr bwMode="auto">
          <a:xfrm>
            <a:off x="3130169" y="5334695"/>
            <a:ext cx="1800008" cy="707886"/>
          </a:xfrm>
          <a:prstGeom prst="rect">
            <a:avLst/>
          </a:prstGeom>
          <a:noFill/>
          <a:ln w="9525">
            <a:noFill/>
            <a:miter lim="800000"/>
            <a:headEnd/>
            <a:tailEnd/>
          </a:ln>
          <a:effectLst/>
        </p:spPr>
        <p:txBody>
          <a:bodyPr wrap="square">
            <a:spAutoFit/>
          </a:bodyPr>
          <a:lstStyle/>
          <a:p>
            <a:pPr algn="l" eaLnBrk="0" fontAlgn="base" hangingPunct="0">
              <a:spcBef>
                <a:spcPct val="0"/>
              </a:spcBef>
              <a:spcAft>
                <a:spcPct val="0"/>
              </a:spcAft>
            </a:pPr>
            <a:r>
              <a:rPr lang="en-AU" sz="2000" dirty="0">
                <a:solidFill>
                  <a:prstClr val="black">
                    <a:lumMod val="75000"/>
                    <a:lumOff val="25000"/>
                  </a:prstClr>
                </a:solidFill>
                <a:ea typeface="ＭＳ Ｐゴシック" pitchFamily="34" charset="-128"/>
              </a:rPr>
              <a:t>data-driven XOR-split</a:t>
            </a:r>
          </a:p>
        </p:txBody>
      </p:sp>
      <p:sp>
        <p:nvSpPr>
          <p:cNvPr id="1240072" name="Text Box 8"/>
          <p:cNvSpPr txBox="1">
            <a:spLocks noChangeArrowheads="1"/>
          </p:cNvSpPr>
          <p:nvPr/>
        </p:nvSpPr>
        <p:spPr bwMode="auto">
          <a:xfrm>
            <a:off x="6823319" y="5334695"/>
            <a:ext cx="3065463" cy="707886"/>
          </a:xfrm>
          <a:prstGeom prst="rect">
            <a:avLst/>
          </a:prstGeom>
          <a:noFill/>
          <a:ln w="9525">
            <a:noFill/>
            <a:miter lim="800000"/>
            <a:headEnd/>
            <a:tailEnd/>
          </a:ln>
          <a:effectLst/>
        </p:spPr>
        <p:txBody>
          <a:bodyPr>
            <a:spAutoFit/>
          </a:bodyPr>
          <a:lstStyle/>
          <a:p>
            <a:pPr algn="l" eaLnBrk="0" fontAlgn="base" hangingPunct="0">
              <a:spcBef>
                <a:spcPct val="0"/>
              </a:spcBef>
              <a:spcAft>
                <a:spcPct val="0"/>
              </a:spcAft>
            </a:pPr>
            <a:r>
              <a:rPr lang="en-AU" sz="2000" dirty="0">
                <a:solidFill>
                  <a:prstClr val="black">
                    <a:lumMod val="75000"/>
                    <a:lumOff val="25000"/>
                  </a:prstClr>
                </a:solidFill>
                <a:ea typeface="ＭＳ Ｐゴシック" pitchFamily="34" charset="-128"/>
              </a:rPr>
              <a:t>event-driven</a:t>
            </a:r>
            <a:br>
              <a:rPr lang="en-AU" sz="2000" dirty="0">
                <a:solidFill>
                  <a:prstClr val="black">
                    <a:lumMod val="75000"/>
                    <a:lumOff val="25000"/>
                  </a:prstClr>
                </a:solidFill>
                <a:ea typeface="ＭＳ Ｐゴシック" pitchFamily="34" charset="-128"/>
              </a:rPr>
            </a:br>
            <a:r>
              <a:rPr lang="en-AU" sz="2000" dirty="0">
                <a:solidFill>
                  <a:prstClr val="black">
                    <a:lumMod val="75000"/>
                    <a:lumOff val="25000"/>
                  </a:prstClr>
                </a:solidFill>
                <a:ea typeface="ＭＳ Ｐゴシック" pitchFamily="34" charset="-128"/>
              </a:rPr>
              <a:t>XOR split</a:t>
            </a:r>
          </a:p>
        </p:txBody>
      </p:sp>
      <p:graphicFrame>
        <p:nvGraphicFramePr>
          <p:cNvPr id="2" name="Object 1"/>
          <p:cNvGraphicFramePr>
            <a:graphicFrameLocks noChangeAspect="1"/>
          </p:cNvGraphicFramePr>
          <p:nvPr/>
        </p:nvGraphicFramePr>
        <p:xfrm>
          <a:off x="8360325" y="4969322"/>
          <a:ext cx="732477" cy="1431978"/>
        </p:xfrm>
        <a:graphic>
          <a:graphicData uri="http://schemas.openxmlformats.org/presentationml/2006/ole">
            <mc:AlternateContent xmlns:mc="http://schemas.openxmlformats.org/markup-compatibility/2006">
              <mc:Choice xmlns:v="urn:schemas-microsoft-com:vml" Requires="v">
                <p:oleObj name="Visio" r:id="rId5" imgW="655994" imgH="1281619" progId="Visio.Drawing.11">
                  <p:embed/>
                </p:oleObj>
              </mc:Choice>
              <mc:Fallback>
                <p:oleObj name="Visio" r:id="rId5" imgW="655994" imgH="1281619" progId="Visio.Drawing.11">
                  <p:embed/>
                  <p:pic>
                    <p:nvPicPr>
                      <p:cNvPr id="2"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0325" y="4969322"/>
                        <a:ext cx="732477" cy="143197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13957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Choices outside our control…</a:t>
            </a:r>
          </a:p>
        </p:txBody>
      </p:sp>
      <p:sp>
        <p:nvSpPr>
          <p:cNvPr id="5" name="Content Placeholder 4"/>
          <p:cNvSpPr>
            <a:spLocks noGrp="1"/>
          </p:cNvSpPr>
          <p:nvPr>
            <p:ph idx="1"/>
          </p:nvPr>
        </p:nvSpPr>
        <p:spPr>
          <a:xfrm>
            <a:off x="1989956" y="1957487"/>
            <a:ext cx="8136904" cy="4824536"/>
          </a:xfrm>
        </p:spPr>
        <p:txBody>
          <a:bodyPr/>
          <a:lstStyle/>
          <a:p>
            <a:pPr marL="0" indent="0">
              <a:buNone/>
            </a:pPr>
            <a:r>
              <a:rPr lang="en-US" dirty="0"/>
              <a:t>A restaurant chain submits a purchase order (PO) to replenish its warehouses every Thursday. The restaurant chain’s procurement system </a:t>
            </a:r>
            <a:r>
              <a:rPr lang="en-US" u="sng" dirty="0">
                <a:solidFill>
                  <a:schemeClr val="tx1">
                    <a:lumMod val="85000"/>
                    <a:lumOff val="15000"/>
                  </a:schemeClr>
                </a:solidFill>
              </a:rPr>
              <a:t>expects to receive either a “PO Response” or an error message</a:t>
            </a:r>
            <a:r>
              <a:rPr lang="en-US" dirty="0"/>
              <a:t>. However, it may also happen that </a:t>
            </a:r>
            <a:r>
              <a:rPr lang="en-US" u="sng" dirty="0">
                <a:solidFill>
                  <a:schemeClr val="tx1">
                    <a:lumMod val="85000"/>
                    <a:lumOff val="15000"/>
                  </a:schemeClr>
                </a:solidFill>
              </a:rPr>
              <a:t>no response is received at all</a:t>
            </a:r>
            <a:r>
              <a:rPr lang="en-US" dirty="0">
                <a:solidFill>
                  <a:srgbClr val="0070C0"/>
                </a:solidFill>
              </a:rPr>
              <a:t> </a:t>
            </a:r>
            <a:r>
              <a:rPr lang="en-US" dirty="0"/>
              <a:t>due to system errors or due to delays in handling the PO on the supplier’s side. If no response is received by Friday afternoon or if an error message is received, a purchasing officer at the restaurant chain’s headquarters should be notified. Otherwise, the PO Response is processed normally.</a:t>
            </a:r>
          </a:p>
        </p:txBody>
      </p:sp>
      <p:sp>
        <p:nvSpPr>
          <p:cNvPr id="7" name="Rectangle 6"/>
          <p:cNvSpPr>
            <a:spLocks noChangeArrowheads="1"/>
          </p:cNvSpPr>
          <p:nvPr/>
        </p:nvSpPr>
        <p:spPr bwMode="auto">
          <a:xfrm>
            <a:off x="1989956" y="1328632"/>
            <a:ext cx="2666820" cy="461665"/>
          </a:xfrm>
          <a:prstGeom prst="rect">
            <a:avLst/>
          </a:prstGeom>
          <a:noFill/>
          <a:ln w="9525">
            <a:noFill/>
            <a:miter lim="800000"/>
            <a:headEnd/>
            <a:tailEnd/>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AU" sz="2400" b="1" dirty="0">
                <a:solidFill>
                  <a:schemeClr val="tx1">
                    <a:lumMod val="75000"/>
                    <a:lumOff val="25000"/>
                  </a:schemeClr>
                </a:solidFill>
                <a:latin typeface="+mj-lt"/>
              </a:rPr>
              <a:t>Stock replenishment</a:t>
            </a:r>
          </a:p>
        </p:txBody>
      </p:sp>
    </p:spTree>
    <p:extLst>
      <p:ext uri="{BB962C8B-B14F-4D97-AF65-F5344CB8AC3E}">
        <p14:creationId xmlns:p14="http://schemas.microsoft.com/office/powerpoint/2010/main" val="197094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7" name="Rectangle 5"/>
          <p:cNvSpPr>
            <a:spLocks noGrp="1" noChangeArrowheads="1"/>
          </p:cNvSpPr>
          <p:nvPr>
            <p:ph type="title"/>
          </p:nvPr>
        </p:nvSpPr>
        <p:spPr>
          <a:noFill/>
          <a:ln/>
        </p:spPr>
        <p:txBody>
          <a:bodyPr/>
          <a:lstStyle/>
          <a:p>
            <a:r>
              <a:rPr lang="en-AU" dirty="0"/>
              <a:t>Solution: event-driven XOR split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5969" y="2444724"/>
            <a:ext cx="8295701" cy="3559189"/>
          </a:xfrm>
          <a:prstGeom prst="rect">
            <a:avLst/>
          </a:prstGeom>
        </p:spPr>
      </p:pic>
      <p:sp>
        <p:nvSpPr>
          <p:cNvPr id="5" name="Rectangle 4"/>
          <p:cNvSpPr>
            <a:spLocks noChangeArrowheads="1"/>
          </p:cNvSpPr>
          <p:nvPr/>
        </p:nvSpPr>
        <p:spPr bwMode="auto">
          <a:xfrm>
            <a:off x="1989956" y="1301225"/>
            <a:ext cx="2666820" cy="461665"/>
          </a:xfrm>
          <a:prstGeom prst="rect">
            <a:avLst/>
          </a:prstGeom>
          <a:noFill/>
          <a:ln w="9525">
            <a:noFill/>
            <a:miter lim="800000"/>
            <a:headEnd/>
            <a:tailEnd/>
          </a:ln>
          <a:effec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AU" sz="2400" b="1" dirty="0">
                <a:solidFill>
                  <a:schemeClr val="tx1">
                    <a:lumMod val="75000"/>
                    <a:lumOff val="25000"/>
                  </a:schemeClr>
                </a:solidFill>
                <a:latin typeface="+mj-lt"/>
              </a:rPr>
              <a:t>Stock replenishment</a:t>
            </a:r>
          </a:p>
        </p:txBody>
      </p:sp>
    </p:spTree>
    <p:extLst>
      <p:ext uri="{BB962C8B-B14F-4D97-AF65-F5344CB8AC3E}">
        <p14:creationId xmlns:p14="http://schemas.microsoft.com/office/powerpoint/2010/main" val="3914512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Exception handling</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181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8493" y="368300"/>
            <a:ext cx="7202760" cy="609600"/>
          </a:xfrm>
        </p:spPr>
        <p:txBody>
          <a:bodyPr>
            <a:normAutofit fontScale="90000"/>
          </a:bodyPr>
          <a:lstStyle/>
          <a:p>
            <a:r>
              <a:rPr lang="en-AU" dirty="0"/>
              <a:t>Abortion (terminate event)</a:t>
            </a:r>
          </a:p>
        </p:txBody>
      </p:sp>
      <p:sp>
        <p:nvSpPr>
          <p:cNvPr id="3" name="Content Placeholder 2"/>
          <p:cNvSpPr>
            <a:spLocks noGrp="1"/>
          </p:cNvSpPr>
          <p:nvPr>
            <p:ph idx="1"/>
          </p:nvPr>
        </p:nvSpPr>
        <p:spPr>
          <a:xfrm>
            <a:off x="1925233" y="1439863"/>
            <a:ext cx="8450873" cy="4114800"/>
          </a:xfrm>
        </p:spPr>
        <p:txBody>
          <a:bodyPr/>
          <a:lstStyle/>
          <a:p>
            <a:pPr marL="0" indent="0">
              <a:buNone/>
            </a:pPr>
            <a:r>
              <a:rPr lang="en-AU" dirty="0"/>
              <a:t>Exceptions are events that deviate a process from its “normal” course</a:t>
            </a:r>
          </a:p>
          <a:p>
            <a:endParaRPr lang="en-AU" dirty="0"/>
          </a:p>
          <a:p>
            <a:pPr marL="0" indent="0">
              <a:buNone/>
            </a:pPr>
            <a:r>
              <a:rPr lang="en-AU" dirty="0"/>
              <a:t>The simplest form of exception is to notify that there is an exception (negative outcome)</a:t>
            </a:r>
          </a:p>
          <a:p>
            <a:endParaRPr lang="en-AU" dirty="0"/>
          </a:p>
          <a:p>
            <a:pPr marL="0" indent="0">
              <a:buNone/>
            </a:pPr>
            <a:r>
              <a:rPr lang="en-AU" dirty="0"/>
              <a:t>This can be done via the Terminate end event: it forces the whole process to </a:t>
            </a:r>
            <a:r>
              <a:rPr lang="en-AU" i="1" dirty="0"/>
              <a:t>abort</a:t>
            </a:r>
            <a:r>
              <a:rPr lang="en-AU" dirty="0"/>
              <a:t> (“wipes off” all tokens left behind, if any)</a:t>
            </a:r>
          </a:p>
        </p:txBody>
      </p:sp>
      <p:graphicFrame>
        <p:nvGraphicFramePr>
          <p:cNvPr id="6" name="Object 5"/>
          <p:cNvGraphicFramePr>
            <a:graphicFrameLocks noChangeAspect="1"/>
          </p:cNvGraphicFramePr>
          <p:nvPr/>
        </p:nvGraphicFramePr>
        <p:xfrm>
          <a:off x="5740092" y="5566981"/>
          <a:ext cx="714361" cy="675509"/>
        </p:xfrm>
        <a:graphic>
          <a:graphicData uri="http://schemas.openxmlformats.org/presentationml/2006/ole">
            <mc:AlternateContent xmlns:mc="http://schemas.openxmlformats.org/markup-compatibility/2006">
              <mc:Choice xmlns:v="urn:schemas-microsoft-com:vml" Requires="v">
                <p:oleObj name="Visio" r:id="rId3" imgW="406931" imgH="406774" progId="Visio.Drawing.11">
                  <p:embed/>
                </p:oleObj>
              </mc:Choice>
              <mc:Fallback>
                <p:oleObj name="Visio" r:id="rId3" imgW="406931" imgH="406774" progId="Visio.Drawing.11">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0092" y="5566981"/>
                        <a:ext cx="714361" cy="67550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1928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r>
              <a:rPr lang="en-AU" dirty="0">
                <a:ea typeface="ＭＳ Ｐゴシック" charset="0"/>
                <a:cs typeface="ＭＳ Ｐゴシック" charset="0"/>
              </a:rPr>
              <a:t>BPMN Gateways</a:t>
            </a:r>
          </a:p>
        </p:txBody>
      </p:sp>
      <p:graphicFrame>
        <p:nvGraphicFramePr>
          <p:cNvPr id="5" name="Diagram 4"/>
          <p:cNvGraphicFramePr/>
          <p:nvPr>
            <p:extLst>
              <p:ext uri="{D42A27DB-BD31-4B8C-83A1-F6EECF244321}">
                <p14:modId xmlns:p14="http://schemas.microsoft.com/office/powerpoint/2010/main" val="714972206"/>
              </p:ext>
            </p:extLst>
          </p:nvPr>
        </p:nvGraphicFramePr>
        <p:xfrm>
          <a:off x="1695789" y="1295401"/>
          <a:ext cx="8717519" cy="4473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8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5" name="Rectangle 5"/>
          <p:cNvSpPr>
            <a:spLocks noGrp="1" noChangeArrowheads="1"/>
          </p:cNvSpPr>
          <p:nvPr>
            <p:ph type="title"/>
          </p:nvPr>
        </p:nvSpPr>
        <p:spPr>
          <a:xfrm>
            <a:off x="2132012" y="455860"/>
            <a:ext cx="6705600" cy="609600"/>
          </a:xfrm>
          <a:noFill/>
          <a:ln/>
        </p:spPr>
        <p:txBody>
          <a:bodyPr>
            <a:normAutofit fontScale="90000"/>
          </a:bodyPr>
          <a:lstStyle/>
          <a:p>
            <a:r>
              <a:rPr lang="en-AU" dirty="0"/>
              <a:t>Example 2: terminate event</a:t>
            </a:r>
          </a:p>
        </p:txBody>
      </p:sp>
      <p:sp>
        <p:nvSpPr>
          <p:cNvPr id="4" name="Rectangle 3"/>
          <p:cNvSpPr/>
          <p:nvPr/>
        </p:nvSpPr>
        <p:spPr>
          <a:xfrm>
            <a:off x="2132012" y="1169032"/>
            <a:ext cx="8100646" cy="369332"/>
          </a:xfrm>
          <a:prstGeom prst="rect">
            <a:avLst/>
          </a:prstGeom>
        </p:spPr>
        <p:txBody>
          <a:bodyPr wrap="square">
            <a:spAutoFit/>
          </a:bodyPr>
          <a:lstStyle/>
          <a:p>
            <a:r>
              <a:rPr lang="en-US" dirty="0">
                <a:solidFill>
                  <a:schemeClr val="tx1">
                    <a:lumMod val="75000"/>
                    <a:lumOff val="25000"/>
                  </a:schemeClr>
                </a:solidFill>
                <a:latin typeface="Calibri" pitchFamily="34" charset="0"/>
                <a:cs typeface="Calibri" pitchFamily="34" charset="0"/>
              </a:rPr>
              <a:t>Abort the process by removing all tokens…</a:t>
            </a:r>
            <a:endParaRPr lang="en-AU" dirty="0">
              <a:solidFill>
                <a:schemeClr val="tx1">
                  <a:lumMod val="75000"/>
                  <a:lumOff val="25000"/>
                </a:schemeClr>
              </a:solidFill>
              <a:latin typeface="Calibri" pitchFamily="34" charset="0"/>
              <a:cs typeface="Calibri" pitchFamily="34" charset="0"/>
            </a:endParaRPr>
          </a:p>
        </p:txBody>
      </p:sp>
      <p:pic>
        <p:nvPicPr>
          <p:cNvPr id="2" name="Picture 1"/>
          <p:cNvPicPr>
            <a:picLocks noChangeAspect="1"/>
          </p:cNvPicPr>
          <p:nvPr/>
        </p:nvPicPr>
        <p:blipFill>
          <a:blip r:embed="rId3"/>
          <a:stretch>
            <a:fillRect/>
          </a:stretch>
        </p:blipFill>
        <p:spPr>
          <a:xfrm>
            <a:off x="1522412" y="1926069"/>
            <a:ext cx="8799000" cy="3892840"/>
          </a:xfrm>
          <a:prstGeom prst="rect">
            <a:avLst/>
          </a:prstGeom>
        </p:spPr>
      </p:pic>
    </p:spTree>
    <p:extLst>
      <p:ext uri="{BB962C8B-B14F-4D97-AF65-F5344CB8AC3E}">
        <p14:creationId xmlns:p14="http://schemas.microsoft.com/office/powerpoint/2010/main" val="346189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5" name="Rectangle 5"/>
          <p:cNvSpPr>
            <a:spLocks noGrp="1" noChangeArrowheads="1"/>
          </p:cNvSpPr>
          <p:nvPr>
            <p:ph type="title"/>
          </p:nvPr>
        </p:nvSpPr>
        <p:spPr>
          <a:xfrm>
            <a:off x="2132012" y="455860"/>
            <a:ext cx="6705600" cy="609600"/>
          </a:xfrm>
          <a:noFill/>
          <a:ln/>
        </p:spPr>
        <p:txBody>
          <a:bodyPr>
            <a:normAutofit fontScale="90000"/>
          </a:bodyPr>
          <a:lstStyle/>
          <a:p>
            <a:r>
              <a:rPr lang="en-AU" dirty="0"/>
              <a:t>Example 1: terminate event</a:t>
            </a:r>
          </a:p>
        </p:txBody>
      </p:sp>
      <p:sp>
        <p:nvSpPr>
          <p:cNvPr id="4" name="Rectangle 3"/>
          <p:cNvSpPr/>
          <p:nvPr/>
        </p:nvSpPr>
        <p:spPr>
          <a:xfrm>
            <a:off x="2201917" y="1119316"/>
            <a:ext cx="8100646" cy="369332"/>
          </a:xfrm>
          <a:prstGeom prst="rect">
            <a:avLst/>
          </a:prstGeom>
        </p:spPr>
        <p:txBody>
          <a:bodyPr wrap="square">
            <a:spAutoFit/>
          </a:bodyPr>
          <a:lstStyle/>
          <a:p>
            <a:r>
              <a:rPr lang="en-US" dirty="0">
                <a:solidFill>
                  <a:schemeClr val="tx1">
                    <a:lumMod val="75000"/>
                    <a:lumOff val="25000"/>
                  </a:schemeClr>
                </a:solidFill>
                <a:latin typeface="Calibri" pitchFamily="34" charset="0"/>
                <a:cs typeface="Calibri" pitchFamily="34" charset="0"/>
              </a:rPr>
              <a:t>Signal the negative outcome…</a:t>
            </a:r>
            <a:endParaRPr lang="en-AU" dirty="0">
              <a:solidFill>
                <a:schemeClr val="tx1">
                  <a:lumMod val="75000"/>
                  <a:lumOff val="25000"/>
                </a:schemeClr>
              </a:solidFill>
              <a:latin typeface="Calibri" pitchFamily="34" charset="0"/>
              <a:cs typeface="Calibr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6028" y="1768352"/>
            <a:ext cx="8295701" cy="3559189"/>
          </a:xfrm>
          <a:prstGeom prst="rect">
            <a:avLst/>
          </a:prstGeom>
        </p:spPr>
      </p:pic>
      <p:graphicFrame>
        <p:nvGraphicFramePr>
          <p:cNvPr id="7" name="Object 6"/>
          <p:cNvGraphicFramePr>
            <a:graphicFrameLocks noChangeAspect="1"/>
          </p:cNvGraphicFramePr>
          <p:nvPr/>
        </p:nvGraphicFramePr>
        <p:xfrm>
          <a:off x="9461950" y="3868096"/>
          <a:ext cx="459047" cy="434081"/>
        </p:xfrm>
        <a:graphic>
          <a:graphicData uri="http://schemas.openxmlformats.org/presentationml/2006/ole">
            <mc:AlternateContent xmlns:mc="http://schemas.openxmlformats.org/markup-compatibility/2006">
              <mc:Choice xmlns:v="urn:schemas-microsoft-com:vml" Requires="v">
                <p:oleObj name="Visio" r:id="rId4" imgW="406931" imgH="406774" progId="Visio.Drawing.11">
                  <p:embed/>
                </p:oleObj>
              </mc:Choice>
              <mc:Fallback>
                <p:oleObj name="Visio" r:id="rId4" imgW="406931" imgH="406774" progId="Visio.Drawing.11">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1950" y="3868096"/>
                        <a:ext cx="459047" cy="4340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8375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51062" y="365127"/>
            <a:ext cx="7886700" cy="888617"/>
          </a:xfrm>
        </p:spPr>
        <p:txBody>
          <a:bodyPr/>
          <a:lstStyle/>
          <a:p>
            <a:r>
              <a:rPr lang="en-US" dirty="0"/>
              <a:t>Exception handling</a:t>
            </a:r>
          </a:p>
        </p:txBody>
      </p:sp>
      <p:sp>
        <p:nvSpPr>
          <p:cNvPr id="1244163" name="Rectangle 3"/>
          <p:cNvSpPr>
            <a:spLocks noGrp="1" noChangeArrowheads="1"/>
          </p:cNvSpPr>
          <p:nvPr>
            <p:ph idx="1"/>
          </p:nvPr>
        </p:nvSpPr>
        <p:spPr>
          <a:xfrm>
            <a:off x="2304912" y="1553290"/>
            <a:ext cx="8018600" cy="3895619"/>
          </a:xfrm>
        </p:spPr>
        <p:txBody>
          <a:bodyPr>
            <a:normAutofit fontScale="92500" lnSpcReduction="20000"/>
          </a:bodyPr>
          <a:lstStyle/>
          <a:p>
            <a:pPr marL="0" indent="0">
              <a:buNone/>
            </a:pPr>
            <a:endParaRPr lang="en-AU" sz="2200" dirty="0"/>
          </a:p>
          <a:p>
            <a:pPr marL="0" indent="0">
              <a:buNone/>
            </a:pPr>
            <a:endParaRPr lang="en-AU" sz="2200" dirty="0"/>
          </a:p>
          <a:p>
            <a:pPr marL="0" indent="0">
              <a:buNone/>
            </a:pPr>
            <a:br>
              <a:rPr lang="en-AU" sz="2200" dirty="0"/>
            </a:br>
            <a:endParaRPr lang="en-AU" sz="2000" dirty="0"/>
          </a:p>
          <a:p>
            <a:pPr lvl="1" indent="-23813">
              <a:buNone/>
            </a:pPr>
            <a:r>
              <a:rPr lang="en-AU" b="1" dirty="0"/>
              <a:t>External</a:t>
            </a:r>
            <a:r>
              <a:rPr lang="en-AU" dirty="0"/>
              <a:t>: something goes wrong outside the process, and the execution of the current activity must be interrupted. Handled with the Message event</a:t>
            </a:r>
          </a:p>
          <a:p>
            <a:pPr lvl="1" indent="-23813">
              <a:buNone/>
            </a:pPr>
            <a:endParaRPr lang="en-AU" b="1" dirty="0"/>
          </a:p>
          <a:p>
            <a:pPr lvl="1" indent="-23813">
              <a:buNone/>
            </a:pPr>
            <a:r>
              <a:rPr lang="en-AU" b="1" dirty="0"/>
              <a:t>Internal</a:t>
            </a:r>
            <a:r>
              <a:rPr lang="en-AU" dirty="0"/>
              <a:t>: something goes wrong inside an activity, whose execution must thus be interrupted. Handled with the Error event</a:t>
            </a:r>
          </a:p>
          <a:p>
            <a:pPr lvl="1" indent="-23813">
              <a:buNone/>
            </a:pPr>
            <a:endParaRPr lang="en-AU" dirty="0"/>
          </a:p>
          <a:p>
            <a:pPr lvl="1" indent="-23813">
              <a:buNone/>
            </a:pPr>
            <a:r>
              <a:rPr lang="en-AU" b="1" dirty="0"/>
              <a:t>Timeout</a:t>
            </a:r>
            <a:r>
              <a:rPr lang="en-AU" dirty="0"/>
              <a:t>: an activity takes too long and must be interrupted. Handled with the Timer event</a:t>
            </a:r>
          </a:p>
          <a:p>
            <a:pPr lvl="1" indent="-23813">
              <a:buNone/>
            </a:pPr>
            <a:endParaRPr lang="en-AU" sz="1400" b="1" dirty="0"/>
          </a:p>
          <a:p>
            <a:pPr lvl="1" indent="-23813">
              <a:buNone/>
            </a:pPr>
            <a:endParaRPr lang="en-AU" sz="2000" dirty="0"/>
          </a:p>
          <a:p>
            <a:pPr lvl="1" indent="-23813">
              <a:buNone/>
            </a:pPr>
            <a:endParaRPr lang="en-AU" sz="1400" dirty="0"/>
          </a:p>
          <a:p>
            <a:pPr lvl="1" indent="-23813">
              <a:buNone/>
            </a:pPr>
            <a:endParaRPr lang="en-AU" sz="1800" dirty="0"/>
          </a:p>
          <a:p>
            <a:pPr lvl="1"/>
            <a:endParaRPr lang="en-AU" sz="2000" dirty="0"/>
          </a:p>
        </p:txBody>
      </p:sp>
      <p:grpSp>
        <p:nvGrpSpPr>
          <p:cNvPr id="2" name="Group 14"/>
          <p:cNvGrpSpPr>
            <a:grpSpLocks/>
          </p:cNvGrpSpPr>
          <p:nvPr/>
        </p:nvGrpSpPr>
        <p:grpSpPr bwMode="auto">
          <a:xfrm>
            <a:off x="1656079" y="3766670"/>
            <a:ext cx="960438" cy="690563"/>
            <a:chOff x="82" y="2082"/>
            <a:chExt cx="605" cy="435"/>
          </a:xfrm>
        </p:grpSpPr>
        <p:graphicFrame>
          <p:nvGraphicFramePr>
            <p:cNvPr id="1244164" name="Object 4"/>
            <p:cNvGraphicFramePr>
              <a:graphicFrameLocks noChangeAspect="1"/>
            </p:cNvGraphicFramePr>
            <p:nvPr/>
          </p:nvGraphicFramePr>
          <p:xfrm>
            <a:off x="150" y="2082"/>
            <a:ext cx="526" cy="381"/>
          </p:xfrm>
          <a:graphic>
            <a:graphicData uri="http://schemas.openxmlformats.org/presentationml/2006/ole">
              <mc:AlternateContent xmlns:mc="http://schemas.openxmlformats.org/markup-compatibility/2006">
                <mc:Choice xmlns:v="urn:schemas-microsoft-com:vml" Requires="v">
                  <p:oleObj name="Visio" r:id="rId3" imgW="1306864" imgH="946826" progId="Visio.Drawing.11">
                    <p:embed/>
                  </p:oleObj>
                </mc:Choice>
                <mc:Fallback>
                  <p:oleObj name="Visio" r:id="rId3" imgW="1306864" imgH="946826" progId="Visio.Drawing.11">
                    <p:embed/>
                    <p:pic>
                      <p:nvPicPr>
                        <p:cNvPr id="12441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 y="2082"/>
                          <a:ext cx="526" cy="3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244167" name="Object 7"/>
            <p:cNvGraphicFramePr>
              <a:graphicFrameLocks noChangeAspect="1"/>
            </p:cNvGraphicFramePr>
            <p:nvPr/>
          </p:nvGraphicFramePr>
          <p:xfrm>
            <a:off x="82" y="2213"/>
            <a:ext cx="605" cy="304"/>
          </p:xfrm>
          <a:graphic>
            <a:graphicData uri="http://schemas.openxmlformats.org/presentationml/2006/ole">
              <mc:AlternateContent xmlns:mc="http://schemas.openxmlformats.org/markup-compatibility/2006">
                <mc:Choice xmlns:v="urn:schemas-microsoft-com:vml" Requires="v">
                  <p:oleObj name="Visio" r:id="rId5" imgW="1524190" imgH="765512" progId="Visio.Drawing.11">
                    <p:embed/>
                  </p:oleObj>
                </mc:Choice>
                <mc:Fallback>
                  <p:oleObj name="Visio" r:id="rId5" imgW="1524190" imgH="765512" progId="Visio.Drawing.11">
                    <p:embed/>
                    <p:pic>
                      <p:nvPicPr>
                        <p:cNvPr id="124416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 y="2213"/>
                          <a:ext cx="605" cy="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aphicFrame>
        <p:nvGraphicFramePr>
          <p:cNvPr id="3" name="Object 2"/>
          <p:cNvGraphicFramePr>
            <a:graphicFrameLocks noChangeAspect="1"/>
          </p:cNvGraphicFramePr>
          <p:nvPr/>
        </p:nvGraphicFramePr>
        <p:xfrm>
          <a:off x="1781493" y="4690772"/>
          <a:ext cx="835025" cy="604837"/>
        </p:xfrm>
        <a:graphic>
          <a:graphicData uri="http://schemas.openxmlformats.org/presentationml/2006/ole">
            <mc:AlternateContent xmlns:mc="http://schemas.openxmlformats.org/markup-compatibility/2006">
              <mc:Choice xmlns:v="urn:schemas-microsoft-com:vml" Requires="v">
                <p:oleObj name="Visio" r:id="rId7" imgW="1306875" imgH="946801" progId="Visio.Drawing.11">
                  <p:embed/>
                </p:oleObj>
              </mc:Choice>
              <mc:Fallback>
                <p:oleObj name="Visio" r:id="rId7" imgW="1306875" imgH="946801" progId="Visio.Drawing.11">
                  <p:embed/>
                  <p:pic>
                    <p:nvPicPr>
                      <p:cNvPr id="3" name="Object 2"/>
                      <p:cNvPicPr>
                        <a:picLocks noChangeAspect="1" noChangeArrowheads="1"/>
                      </p:cNvPicPr>
                      <p:nvPr/>
                    </p:nvPicPr>
                    <p:blipFill>
                      <a:blip r:embed="rId8"/>
                      <a:srcRect/>
                      <a:stretch>
                        <a:fillRect/>
                      </a:stretch>
                    </p:blipFill>
                    <p:spPr bwMode="auto">
                      <a:xfrm>
                        <a:off x="1781493" y="4690772"/>
                        <a:ext cx="835025" cy="604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nvGraphicFramePr>
        <p:xfrm>
          <a:off x="1673542" y="4898733"/>
          <a:ext cx="960438" cy="482600"/>
        </p:xfrm>
        <a:graphic>
          <a:graphicData uri="http://schemas.openxmlformats.org/presentationml/2006/ole">
            <mc:AlternateContent xmlns:mc="http://schemas.openxmlformats.org/markup-compatibility/2006">
              <mc:Choice xmlns:v="urn:schemas-microsoft-com:vml" Requires="v">
                <p:oleObj name="Visio" r:id="rId9" imgW="1524190" imgH="765512" progId="Visio.Drawing.11">
                  <p:embed/>
                </p:oleObj>
              </mc:Choice>
              <mc:Fallback>
                <p:oleObj name="Visio" r:id="rId9" imgW="1524190" imgH="765512" progId="Visio.Drawing.11">
                  <p:embed/>
                  <p:pic>
                    <p:nvPicPr>
                      <p:cNvPr id="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3542" y="4898733"/>
                        <a:ext cx="960438"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1757331" y="2770408"/>
          <a:ext cx="835025" cy="604837"/>
        </p:xfrm>
        <a:graphic>
          <a:graphicData uri="http://schemas.openxmlformats.org/presentationml/2006/ole">
            <mc:AlternateContent xmlns:mc="http://schemas.openxmlformats.org/markup-compatibility/2006">
              <mc:Choice xmlns:v="urn:schemas-microsoft-com:vml" Requires="v">
                <p:oleObj name="Visio" r:id="rId10" imgW="1306875" imgH="946801" progId="Visio.Drawing.11">
                  <p:embed/>
                </p:oleObj>
              </mc:Choice>
              <mc:Fallback>
                <p:oleObj name="Visio" r:id="rId10" imgW="1306875" imgH="946801" progId="Visio.Drawing.11">
                  <p:embed/>
                  <p:pic>
                    <p:nvPicPr>
                      <p:cNvPr id="5" name="Object 4"/>
                      <p:cNvPicPr>
                        <a:picLocks noChangeAspect="1" noChangeArrowheads="1"/>
                      </p:cNvPicPr>
                      <p:nvPr/>
                    </p:nvPicPr>
                    <p:blipFill>
                      <a:blip r:embed="rId11"/>
                      <a:srcRect/>
                      <a:stretch>
                        <a:fillRect/>
                      </a:stretch>
                    </p:blipFill>
                    <p:spPr bwMode="auto">
                      <a:xfrm>
                        <a:off x="1757331" y="2770408"/>
                        <a:ext cx="835025" cy="604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1649380" y="2978369"/>
          <a:ext cx="960438" cy="482600"/>
        </p:xfrm>
        <a:graphic>
          <a:graphicData uri="http://schemas.openxmlformats.org/presentationml/2006/ole">
            <mc:AlternateContent xmlns:mc="http://schemas.openxmlformats.org/markup-compatibility/2006">
              <mc:Choice xmlns:v="urn:schemas-microsoft-com:vml" Requires="v">
                <p:oleObj name="Visio" r:id="rId12" imgW="1524190" imgH="765512" progId="Visio.Drawing.11">
                  <p:embed/>
                </p:oleObj>
              </mc:Choice>
              <mc:Fallback>
                <p:oleObj name="Visio" r:id="rId12" imgW="1524190" imgH="765512" progId="Visio.Drawing.11">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9380" y="2978369"/>
                        <a:ext cx="960438"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1989956" y="1088290"/>
            <a:ext cx="8250429" cy="1200329"/>
          </a:xfrm>
          <a:prstGeom prst="rect">
            <a:avLst/>
          </a:prstGeom>
        </p:spPr>
        <p:txBody>
          <a:bodyPr wrap="square">
            <a:spAutoFit/>
          </a:bodyPr>
          <a:lstStyle/>
          <a:p>
            <a:pPr algn="l"/>
            <a:r>
              <a:rPr lang="en-AU" dirty="0">
                <a:solidFill>
                  <a:prstClr val="black">
                    <a:lumMod val="75000"/>
                    <a:lumOff val="25000"/>
                  </a:prstClr>
                </a:solidFill>
                <a:latin typeface="Calibri"/>
              </a:rPr>
              <a:t>Handling exceptions often involves stopping a sub-process and performing a special activity</a:t>
            </a:r>
          </a:p>
          <a:p>
            <a:endParaRPr lang="en-AU" dirty="0">
              <a:solidFill>
                <a:prstClr val="black">
                  <a:lumMod val="75000"/>
                  <a:lumOff val="25000"/>
                </a:prstClr>
              </a:solidFill>
              <a:latin typeface="Calibri"/>
            </a:endParaRPr>
          </a:p>
          <a:p>
            <a:pPr algn="l"/>
            <a:r>
              <a:rPr lang="en-AU" dirty="0">
                <a:solidFill>
                  <a:prstClr val="black">
                    <a:lumMod val="75000"/>
                    <a:lumOff val="25000"/>
                  </a:prstClr>
                </a:solidFill>
                <a:latin typeface="Calibri"/>
              </a:rPr>
              <a:t>Types of exceptions for an activity (task/sub-process) in BPMN:</a:t>
            </a:r>
            <a:endParaRPr lang="en-US" dirty="0">
              <a:solidFill>
                <a:prstClr val="black">
                  <a:lumMod val="75000"/>
                  <a:lumOff val="25000"/>
                </a:prstClr>
              </a:solidFill>
              <a:latin typeface="Calibri"/>
            </a:endParaRPr>
          </a:p>
        </p:txBody>
      </p:sp>
      <p:sp>
        <p:nvSpPr>
          <p:cNvPr id="11" name="Rectangle 10"/>
          <p:cNvSpPr/>
          <p:nvPr/>
        </p:nvSpPr>
        <p:spPr>
          <a:xfrm>
            <a:off x="1989955" y="5653868"/>
            <a:ext cx="8250429" cy="646331"/>
          </a:xfrm>
          <a:prstGeom prst="rect">
            <a:avLst/>
          </a:prstGeom>
        </p:spPr>
        <p:txBody>
          <a:bodyPr wrap="square">
            <a:spAutoFit/>
          </a:bodyPr>
          <a:lstStyle/>
          <a:p>
            <a:pPr algn="l"/>
            <a:r>
              <a:rPr lang="en-US" dirty="0">
                <a:solidFill>
                  <a:prstClr val="black">
                    <a:lumMod val="75000"/>
                    <a:lumOff val="25000"/>
                  </a:prstClr>
                </a:solidFill>
                <a:latin typeface="Calibri"/>
              </a:rPr>
              <a:t>All these events are catching intermediate events. They stop the enclosing activity and start an exception handling routine.</a:t>
            </a:r>
          </a:p>
        </p:txBody>
      </p:sp>
    </p:spTree>
    <p:extLst>
      <p:ext uri="{BB962C8B-B14F-4D97-AF65-F5344CB8AC3E}">
        <p14:creationId xmlns:p14="http://schemas.microsoft.com/office/powerpoint/2010/main" val="142367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a:xfrm>
            <a:off x="2151062" y="365127"/>
            <a:ext cx="8064897" cy="1325563"/>
          </a:xfrm>
        </p:spPr>
        <p:txBody>
          <a:bodyPr/>
          <a:lstStyle/>
          <a:p>
            <a:r>
              <a:rPr lang="en-AU" dirty="0"/>
              <a:t>Extending our PO handling process</a:t>
            </a:r>
          </a:p>
        </p:txBody>
      </p:sp>
      <p:graphicFrame>
        <p:nvGraphicFramePr>
          <p:cNvPr id="5" name="Object 4"/>
          <p:cNvGraphicFramePr>
            <a:graphicFrameLocks noChangeAspect="1"/>
          </p:cNvGraphicFramePr>
          <p:nvPr/>
        </p:nvGraphicFramePr>
        <p:xfrm>
          <a:off x="1782920" y="1133463"/>
          <a:ext cx="10266295" cy="3325678"/>
        </p:xfrm>
        <a:graphic>
          <a:graphicData uri="http://schemas.openxmlformats.org/presentationml/2006/ole">
            <mc:AlternateContent xmlns:mc="http://schemas.openxmlformats.org/markup-compatibility/2006">
              <mc:Choice xmlns:v="urn:schemas-microsoft-com:vml" Requires="v">
                <p:oleObj name="Visio" r:id="rId3" imgW="9820587" imgH="3208063" progId="Visio.Drawing.11">
                  <p:embed/>
                </p:oleObj>
              </mc:Choice>
              <mc:Fallback>
                <p:oleObj name="Visio" r:id="rId3" imgW="9820587" imgH="3208063" progId="Visio.Drawing.11">
                  <p:embed/>
                  <p:pic>
                    <p:nvPicPr>
                      <p:cNvPr id="5" name="Object 4"/>
                      <p:cNvPicPr>
                        <a:picLocks noChangeAspect="1" noChangeArrowheads="1"/>
                      </p:cNvPicPr>
                      <p:nvPr/>
                    </p:nvPicPr>
                    <p:blipFill>
                      <a:blip r:embed="rId4"/>
                      <a:srcRect/>
                      <a:stretch>
                        <a:fillRect/>
                      </a:stretch>
                    </p:blipFill>
                    <p:spPr bwMode="auto">
                      <a:xfrm>
                        <a:off x="1782920" y="1133463"/>
                        <a:ext cx="10266295" cy="3325678"/>
                      </a:xfrm>
                      <a:prstGeom prst="rect">
                        <a:avLst/>
                      </a:prstGeom>
                      <a:noFill/>
                      <a:ln>
                        <a:noFill/>
                      </a:ln>
                    </p:spPr>
                  </p:pic>
                </p:oleObj>
              </mc:Fallback>
            </mc:AlternateContent>
          </a:graphicData>
        </a:graphic>
      </p:graphicFrame>
      <p:sp>
        <p:nvSpPr>
          <p:cNvPr id="6" name="Rectangle 3"/>
          <p:cNvSpPr txBox="1">
            <a:spLocks noChangeArrowheads="1"/>
          </p:cNvSpPr>
          <p:nvPr/>
        </p:nvSpPr>
        <p:spPr>
          <a:xfrm>
            <a:off x="1989956" y="3108320"/>
            <a:ext cx="8064897" cy="3457732"/>
          </a:xfrm>
          <a:prstGeom prst="rect">
            <a:avLst/>
          </a:prstGeom>
        </p:spPr>
        <p:txBody>
          <a:bodyPr vert="horz" lIns="91440" tIns="45720" rIns="91440" bIns="45720" rtlCol="0" anchor="t">
            <a:normAutofit fontScale="85000" lnSpcReduction="20000"/>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lnSpc>
                <a:spcPct val="120000"/>
              </a:lnSpc>
              <a:buNone/>
              <a:tabLst>
                <a:tab pos="812800" algn="l"/>
              </a:tabLst>
            </a:pPr>
            <a:r>
              <a:rPr lang="en-AU" sz="2800" dirty="0"/>
              <a:t>A PO change request may be </a:t>
            </a:r>
            <a:r>
              <a:rPr lang="en-AU" sz="2800" u="sng" dirty="0"/>
              <a:t>received anytime after the PO is registered</a:t>
            </a:r>
            <a:r>
              <a:rPr lang="en-AU" sz="2800" dirty="0"/>
              <a:t>. This request includes a change in quantity or line items. When such a request is received, </a:t>
            </a:r>
            <a:r>
              <a:rPr lang="en-AU" sz="2800" u="sng" dirty="0"/>
              <a:t>any processing related to the PO must be stopped</a:t>
            </a:r>
            <a:r>
              <a:rPr lang="en-AU" sz="2800" dirty="0"/>
              <a:t>. The PO change request is then registered. Thereafter, the process proceeds as it would do after a normal PO is registered. </a:t>
            </a:r>
            <a:r>
              <a:rPr lang="en-US" sz="2800" dirty="0"/>
              <a:t>Further, if the customer </a:t>
            </a:r>
            <a:r>
              <a:rPr lang="en-US" sz="2800" u="sng" dirty="0"/>
              <a:t>sends a PO cancelation request after the PO registration</a:t>
            </a:r>
            <a:r>
              <a:rPr lang="en-US" sz="2800" dirty="0"/>
              <a:t>, the PO processing </a:t>
            </a:r>
            <a:r>
              <a:rPr lang="en-US" sz="2800" i="1" u="sng" dirty="0"/>
              <a:t>must be stopped </a:t>
            </a:r>
            <a:r>
              <a:rPr lang="en-US" sz="2800" dirty="0"/>
              <a:t>and the cancelation request must be handled.</a:t>
            </a:r>
            <a:endParaRPr lang="en-AU" dirty="0"/>
          </a:p>
        </p:txBody>
      </p:sp>
    </p:spTree>
    <p:extLst>
      <p:ext uri="{BB962C8B-B14F-4D97-AF65-F5344CB8AC3E}">
        <p14:creationId xmlns:p14="http://schemas.microsoft.com/office/powerpoint/2010/main" val="58428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5" name="Rectangle 5"/>
          <p:cNvSpPr>
            <a:spLocks noGrp="1" noChangeArrowheads="1"/>
          </p:cNvSpPr>
          <p:nvPr>
            <p:ph type="title"/>
          </p:nvPr>
        </p:nvSpPr>
        <p:spPr>
          <a:xfrm>
            <a:off x="1989956" y="348856"/>
            <a:ext cx="6705600" cy="609600"/>
          </a:xfrm>
          <a:noFill/>
          <a:ln/>
        </p:spPr>
        <p:txBody>
          <a:bodyPr>
            <a:normAutofit fontScale="90000"/>
          </a:bodyPr>
          <a:lstStyle/>
          <a:p>
            <a:r>
              <a:rPr lang="en-AU" dirty="0"/>
              <a:t>Solution: exception handling</a:t>
            </a:r>
          </a:p>
        </p:txBody>
      </p:sp>
      <p:graphicFrame>
        <p:nvGraphicFramePr>
          <p:cNvPr id="11" name="Object 10"/>
          <p:cNvGraphicFramePr>
            <a:graphicFrameLocks noChangeAspect="1"/>
          </p:cNvGraphicFramePr>
          <p:nvPr/>
        </p:nvGraphicFramePr>
        <p:xfrm>
          <a:off x="1608660" y="2233459"/>
          <a:ext cx="8683469" cy="2812935"/>
        </p:xfrm>
        <a:graphic>
          <a:graphicData uri="http://schemas.openxmlformats.org/presentationml/2006/ole">
            <mc:AlternateContent xmlns:mc="http://schemas.openxmlformats.org/markup-compatibility/2006">
              <mc:Choice xmlns:v="urn:schemas-microsoft-com:vml" Requires="v">
                <p:oleObj name="Visio" r:id="rId3" imgW="9820587" imgH="3208063" progId="Visio.Drawing.11">
                  <p:embed/>
                </p:oleObj>
              </mc:Choice>
              <mc:Fallback>
                <p:oleObj name="Visio" r:id="rId3" imgW="9820587" imgH="3208063" progId="Visio.Drawing.11">
                  <p:embed/>
                  <p:pic>
                    <p:nvPicPr>
                      <p:cNvPr id="11" name="Object 10"/>
                      <p:cNvPicPr>
                        <a:picLocks noChangeAspect="1" noChangeArrowheads="1"/>
                      </p:cNvPicPr>
                      <p:nvPr/>
                    </p:nvPicPr>
                    <p:blipFill>
                      <a:blip r:embed="rId4"/>
                      <a:srcRect/>
                      <a:stretch>
                        <a:fillRect/>
                      </a:stretch>
                    </p:blipFill>
                    <p:spPr bwMode="auto">
                      <a:xfrm>
                        <a:off x="1608660" y="2233459"/>
                        <a:ext cx="8683469" cy="2812935"/>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1608871" y="2233247"/>
          <a:ext cx="8683469" cy="2812935"/>
        </p:xfrm>
        <a:graphic>
          <a:graphicData uri="http://schemas.openxmlformats.org/presentationml/2006/ole">
            <mc:AlternateContent xmlns:mc="http://schemas.openxmlformats.org/markup-compatibility/2006">
              <mc:Choice xmlns:v="urn:schemas-microsoft-com:vml" Requires="v">
                <p:oleObj name="Visio" r:id="rId5" imgW="9820587" imgH="3208063" progId="Visio.Drawing.11">
                  <p:embed/>
                </p:oleObj>
              </mc:Choice>
              <mc:Fallback>
                <p:oleObj name="Visio" r:id="rId5" imgW="9820587" imgH="3208063" progId="Visio.Drawing.11">
                  <p:embed/>
                  <p:pic>
                    <p:nvPicPr>
                      <p:cNvPr id="12" name="Object 11"/>
                      <p:cNvPicPr>
                        <a:picLocks noChangeAspect="1" noChangeArrowheads="1"/>
                      </p:cNvPicPr>
                      <p:nvPr/>
                    </p:nvPicPr>
                    <p:blipFill>
                      <a:blip r:embed="rId6"/>
                      <a:srcRect/>
                      <a:stretch>
                        <a:fillRect/>
                      </a:stretch>
                    </p:blipFill>
                    <p:spPr bwMode="auto">
                      <a:xfrm>
                        <a:off x="1608871" y="2233247"/>
                        <a:ext cx="8683469" cy="2812935"/>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nvGraphicFramePr>
        <p:xfrm>
          <a:off x="3522177" y="3573083"/>
          <a:ext cx="1944216" cy="1643494"/>
        </p:xfrm>
        <a:graphic>
          <a:graphicData uri="http://schemas.openxmlformats.org/presentationml/2006/ole">
            <mc:AlternateContent xmlns:mc="http://schemas.openxmlformats.org/markup-compatibility/2006">
              <mc:Choice xmlns:v="urn:schemas-microsoft-com:vml" Requires="v">
                <p:oleObj name="Visio" r:id="rId7" imgW="2030068" imgH="1682122" progId="Visio.Drawing.11">
                  <p:embed/>
                </p:oleObj>
              </mc:Choice>
              <mc:Fallback>
                <p:oleObj name="Visio" r:id="rId7" imgW="2030068" imgH="1682122" progId="Visio.Drawing.11">
                  <p:embed/>
                  <p:pic>
                    <p:nvPicPr>
                      <p:cNvPr id="5" name="Object 4"/>
                      <p:cNvPicPr>
                        <a:picLocks noChangeAspect="1" noChangeArrowheads="1"/>
                      </p:cNvPicPr>
                      <p:nvPr/>
                    </p:nvPicPr>
                    <p:blipFill>
                      <a:blip r:embed="rId8"/>
                      <a:srcRect/>
                      <a:stretch>
                        <a:fillRect/>
                      </a:stretch>
                    </p:blipFill>
                    <p:spPr bwMode="auto">
                      <a:xfrm>
                        <a:off x="3522177" y="3573083"/>
                        <a:ext cx="1944216" cy="1643494"/>
                      </a:xfrm>
                      <a:prstGeom prst="rect">
                        <a:avLst/>
                      </a:prstGeom>
                      <a:noFill/>
                      <a:ln>
                        <a:noFill/>
                      </a:ln>
                      <a:effectLst/>
                    </p:spPr>
                  </p:pic>
                </p:oleObj>
              </mc:Fallback>
            </mc:AlternateContent>
          </a:graphicData>
        </a:graphic>
      </p:graphicFrame>
      <p:graphicFrame>
        <p:nvGraphicFramePr>
          <p:cNvPr id="3" name="Object 2"/>
          <p:cNvGraphicFramePr>
            <a:graphicFrameLocks noChangeAspect="1"/>
          </p:cNvGraphicFramePr>
          <p:nvPr/>
        </p:nvGraphicFramePr>
        <p:xfrm>
          <a:off x="5343159" y="3480301"/>
          <a:ext cx="3384376" cy="1636343"/>
        </p:xfrm>
        <a:graphic>
          <a:graphicData uri="http://schemas.openxmlformats.org/presentationml/2006/ole">
            <mc:AlternateContent xmlns:mc="http://schemas.openxmlformats.org/markup-compatibility/2006">
              <mc:Choice xmlns:v="urn:schemas-microsoft-com:vml" Requires="v">
                <p:oleObj name="Visio" r:id="rId9" imgW="3600855" imgH="1682122" progId="Visio.Drawing.11">
                  <p:embed/>
                </p:oleObj>
              </mc:Choice>
              <mc:Fallback>
                <p:oleObj name="Visio" r:id="rId9" imgW="3600855" imgH="1682122" progId="Visio.Drawing.11">
                  <p:embed/>
                  <p:pic>
                    <p:nvPicPr>
                      <p:cNvPr id="3" name="Object 2"/>
                      <p:cNvPicPr>
                        <a:picLocks noChangeAspect="1" noChangeArrowheads="1"/>
                      </p:cNvPicPr>
                      <p:nvPr/>
                    </p:nvPicPr>
                    <p:blipFill>
                      <a:blip r:embed="rId10"/>
                      <a:srcRect/>
                      <a:stretch>
                        <a:fillRect/>
                      </a:stretch>
                    </p:blipFill>
                    <p:spPr bwMode="auto">
                      <a:xfrm>
                        <a:off x="5343159" y="3480301"/>
                        <a:ext cx="3384376" cy="1636343"/>
                      </a:xfrm>
                      <a:prstGeom prst="rect">
                        <a:avLst/>
                      </a:prstGeom>
                      <a:noFill/>
                      <a:ln>
                        <a:noFill/>
                      </a:ln>
                      <a:effectLst/>
                    </p:spPr>
                  </p:pic>
                </p:oleObj>
              </mc:Fallback>
            </mc:AlternateContent>
          </a:graphicData>
        </a:graphic>
      </p:graphicFrame>
      <p:sp>
        <p:nvSpPr>
          <p:cNvPr id="8" name="Rectangle 5"/>
          <p:cNvSpPr>
            <a:spLocks noChangeArrowheads="1"/>
          </p:cNvSpPr>
          <p:nvPr/>
        </p:nvSpPr>
        <p:spPr bwMode="auto">
          <a:xfrm>
            <a:off x="1989957" y="950349"/>
            <a:ext cx="1803699" cy="461665"/>
          </a:xfrm>
          <a:prstGeom prst="rect">
            <a:avLst/>
          </a:prstGeom>
          <a:noFill/>
          <a:ln w="9525">
            <a:noFill/>
            <a:miter lim="800000"/>
            <a:headEnd/>
            <a:tailEnd/>
          </a:ln>
          <a:effectLst/>
        </p:spPr>
        <p:txBody>
          <a:bodyPr wrap="none">
            <a:spAutoFit/>
          </a:bodyPr>
          <a:lstStyle/>
          <a:p>
            <a:r>
              <a:rPr lang="en-AU" sz="2400" b="1" dirty="0">
                <a:solidFill>
                  <a:prstClr val="black">
                    <a:lumMod val="75000"/>
                    <a:lumOff val="25000"/>
                  </a:prstClr>
                </a:solidFill>
                <a:latin typeface="Calibri"/>
              </a:rPr>
              <a:t>PO handling</a:t>
            </a:r>
          </a:p>
        </p:txBody>
      </p:sp>
    </p:spTree>
    <p:extLst>
      <p:ext uri="{BB962C8B-B14F-4D97-AF65-F5344CB8AC3E}">
        <p14:creationId xmlns:p14="http://schemas.microsoft.com/office/powerpoint/2010/main" val="4848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7123" name="Object 3"/>
          <p:cNvGraphicFramePr>
            <a:graphicFrameLocks noChangeAspect="1"/>
          </p:cNvGraphicFramePr>
          <p:nvPr/>
        </p:nvGraphicFramePr>
        <p:xfrm>
          <a:off x="1592367" y="1957880"/>
          <a:ext cx="9163986" cy="1208088"/>
        </p:xfrm>
        <a:graphic>
          <a:graphicData uri="http://schemas.openxmlformats.org/presentationml/2006/ole">
            <mc:AlternateContent xmlns:mc="http://schemas.openxmlformats.org/markup-compatibility/2006">
              <mc:Choice xmlns:v="urn:schemas-microsoft-com:vml" Requires="v">
                <p:oleObj name="Visio" r:id="rId3" imgW="6286189" imgH="794906" progId="Visio.Drawing.11">
                  <p:embed/>
                </p:oleObj>
              </mc:Choice>
              <mc:Fallback>
                <p:oleObj name="Visio" r:id="rId3" imgW="6286189" imgH="794906" progId="Visio.Drawing.11">
                  <p:embed/>
                  <p:pic>
                    <p:nvPicPr>
                      <p:cNvPr id="1797123" name="Object 3"/>
                      <p:cNvPicPr>
                        <a:picLocks noChangeAspect="1" noChangeArrowheads="1"/>
                      </p:cNvPicPr>
                      <p:nvPr/>
                    </p:nvPicPr>
                    <p:blipFill>
                      <a:blip r:embed="rId4"/>
                      <a:srcRect/>
                      <a:stretch>
                        <a:fillRect/>
                      </a:stretch>
                    </p:blipFill>
                    <p:spPr bwMode="auto">
                      <a:xfrm>
                        <a:off x="1592367" y="1957880"/>
                        <a:ext cx="9163986" cy="1208088"/>
                      </a:xfrm>
                      <a:prstGeom prst="rect">
                        <a:avLst/>
                      </a:prstGeom>
                      <a:noFill/>
                      <a:ln>
                        <a:noFill/>
                      </a:ln>
                      <a:effectLst/>
                    </p:spPr>
                  </p:pic>
                </p:oleObj>
              </mc:Fallback>
            </mc:AlternateContent>
          </a:graphicData>
        </a:graphic>
      </p:graphicFrame>
      <p:sp>
        <p:nvSpPr>
          <p:cNvPr id="6" name="Rounded Rectangular Callout 5"/>
          <p:cNvSpPr/>
          <p:nvPr/>
        </p:nvSpPr>
        <p:spPr bwMode="auto">
          <a:xfrm>
            <a:off x="2536087" y="3377332"/>
            <a:ext cx="2759316" cy="826396"/>
          </a:xfrm>
          <a:prstGeom prst="wedgeRoundRectCallout">
            <a:avLst>
              <a:gd name="adj1" fmla="val -47555"/>
              <a:gd name="adj2" fmla="val -11144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lang="en-AU" sz="2000" dirty="0">
                <a:solidFill>
                  <a:prstClr val="black"/>
                </a:solidFill>
                <a:latin typeface="Calibri"/>
              </a:rPr>
              <a:t>Must be attached to the activity’s boundary</a:t>
            </a:r>
          </a:p>
        </p:txBody>
      </p:sp>
      <p:sp>
        <p:nvSpPr>
          <p:cNvPr id="2" name="Title 1"/>
          <p:cNvSpPr>
            <a:spLocks noGrp="1"/>
          </p:cNvSpPr>
          <p:nvPr>
            <p:ph type="title"/>
          </p:nvPr>
        </p:nvSpPr>
        <p:spPr/>
        <p:txBody>
          <a:bodyPr/>
          <a:lstStyle/>
          <a:p>
            <a:r>
              <a:rPr lang="en-US" dirty="0"/>
              <a:t>Internal exception: error event</a:t>
            </a:r>
          </a:p>
        </p:txBody>
      </p:sp>
      <p:graphicFrame>
        <p:nvGraphicFramePr>
          <p:cNvPr id="8" name="Object 7"/>
          <p:cNvGraphicFramePr>
            <a:graphicFrameLocks noChangeAspect="1"/>
          </p:cNvGraphicFramePr>
          <p:nvPr/>
        </p:nvGraphicFramePr>
        <p:xfrm>
          <a:off x="1687512" y="1845495"/>
          <a:ext cx="2133600" cy="239712"/>
        </p:xfrm>
        <a:graphic>
          <a:graphicData uri="http://schemas.openxmlformats.org/presentationml/2006/ole">
            <mc:AlternateContent xmlns:mc="http://schemas.openxmlformats.org/markup-compatibility/2006">
              <mc:Choice xmlns:v="urn:schemas-microsoft-com:vml" Requires="v">
                <p:oleObj name="Visio" r:id="rId5" imgW="2020106" imgH="210456" progId="Visio.Drawing.11">
                  <p:embed/>
                </p:oleObj>
              </mc:Choice>
              <mc:Fallback>
                <p:oleObj name="Visio" r:id="rId5" imgW="2020106" imgH="210456" progId="Visio.Drawing.11">
                  <p:embed/>
                  <p:pic>
                    <p:nvPicPr>
                      <p:cNvPr id="8" name="Object 7"/>
                      <p:cNvPicPr>
                        <a:picLocks noChangeAspect="1" noChangeArrowheads="1"/>
                      </p:cNvPicPr>
                      <p:nvPr/>
                    </p:nvPicPr>
                    <p:blipFill>
                      <a:blip r:embed="rId6"/>
                      <a:srcRect/>
                      <a:stretch>
                        <a:fillRect/>
                      </a:stretch>
                    </p:blipFill>
                    <p:spPr bwMode="auto">
                      <a:xfrm>
                        <a:off x="1687512" y="1845495"/>
                        <a:ext cx="2133600" cy="239712"/>
                      </a:xfrm>
                      <a:prstGeom prst="rect">
                        <a:avLst/>
                      </a:prstGeom>
                      <a:noFill/>
                      <a:ln>
                        <a:noFill/>
                      </a:ln>
                      <a:effectLst/>
                    </p:spPr>
                  </p:pic>
                </p:oleObj>
              </mc:Fallback>
            </mc:AlternateContent>
          </a:graphicData>
        </a:graphic>
      </p:graphicFrame>
      <p:cxnSp>
        <p:nvCxnSpPr>
          <p:cNvPr id="9" name="Straight Connector 8"/>
          <p:cNvCxnSpPr/>
          <p:nvPr/>
        </p:nvCxnSpPr>
        <p:spPr>
          <a:xfrm>
            <a:off x="2326434" y="2070346"/>
            <a:ext cx="0" cy="1002417"/>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63451" y="2070346"/>
            <a:ext cx="0" cy="1002417"/>
          </a:xfrm>
          <a:prstGeom prst="line">
            <a:avLst/>
          </a:prstGeom>
          <a:ln w="12700">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841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062" y="365127"/>
            <a:ext cx="7886700" cy="738460"/>
          </a:xfrm>
        </p:spPr>
        <p:txBody>
          <a:bodyPr/>
          <a:lstStyle/>
          <a:p>
            <a:r>
              <a:rPr lang="en-US" dirty="0"/>
              <a:t>Example: internal exception</a:t>
            </a:r>
          </a:p>
        </p:txBody>
      </p:sp>
      <p:sp>
        <p:nvSpPr>
          <p:cNvPr id="1245187" name="Rectangle 3"/>
          <p:cNvSpPr>
            <a:spLocks noGrp="1" noChangeArrowheads="1"/>
          </p:cNvSpPr>
          <p:nvPr>
            <p:ph idx="1"/>
          </p:nvPr>
        </p:nvSpPr>
        <p:spPr>
          <a:xfrm>
            <a:off x="549796" y="1526597"/>
            <a:ext cx="11017224" cy="4881122"/>
          </a:xfrm>
        </p:spPr>
        <p:txBody>
          <a:bodyPr/>
          <a:lstStyle/>
          <a:p>
            <a:pPr>
              <a:buFontTx/>
              <a:buNone/>
            </a:pPr>
            <a:r>
              <a:rPr lang="en-AU" dirty="0"/>
              <a:t>	Consider again our “PO Handling process” example with the following extension: </a:t>
            </a:r>
            <a:r>
              <a:rPr lang="en-AU" u="sng" dirty="0">
                <a:solidFill>
                  <a:schemeClr val="tx1">
                    <a:lumMod val="85000"/>
                    <a:lumOff val="15000"/>
                  </a:schemeClr>
                </a:solidFill>
              </a:rPr>
              <a:t>if an item is not available</a:t>
            </a:r>
            <a:r>
              <a:rPr lang="en-AU" dirty="0"/>
              <a:t>, any processing related to the PO </a:t>
            </a:r>
            <a:r>
              <a:rPr lang="en-AU" u="sng" dirty="0">
                <a:solidFill>
                  <a:schemeClr val="tx1">
                    <a:lumMod val="85000"/>
                    <a:lumOff val="15000"/>
                  </a:schemeClr>
                </a:solidFill>
              </a:rPr>
              <a:t>must be stopped.</a:t>
            </a:r>
            <a:r>
              <a:rPr lang="en-AU" dirty="0"/>
              <a:t> Thereafter, the client needs to be notified that the PO cannot be further processed.</a:t>
            </a:r>
          </a:p>
        </p:txBody>
      </p:sp>
      <p:graphicFrame>
        <p:nvGraphicFramePr>
          <p:cNvPr id="5" name="Object 4"/>
          <p:cNvGraphicFramePr>
            <a:graphicFrameLocks noChangeAspect="1"/>
          </p:cNvGraphicFramePr>
          <p:nvPr/>
        </p:nvGraphicFramePr>
        <p:xfrm>
          <a:off x="1522412" y="3551814"/>
          <a:ext cx="8758792" cy="3073613"/>
        </p:xfrm>
        <a:graphic>
          <a:graphicData uri="http://schemas.openxmlformats.org/presentationml/2006/ole">
            <mc:AlternateContent xmlns:mc="http://schemas.openxmlformats.org/markup-compatibility/2006">
              <mc:Choice xmlns:v="urn:schemas-microsoft-com:vml" Requires="v">
                <p:oleObj name="Visio" r:id="rId3" imgW="9820587" imgH="3208063" progId="Visio.Drawing.11">
                  <p:embed/>
                </p:oleObj>
              </mc:Choice>
              <mc:Fallback>
                <p:oleObj name="Visio" r:id="rId3" imgW="9820587" imgH="3208063" progId="Visio.Drawing.11">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412" y="3551814"/>
                        <a:ext cx="8758792" cy="3073613"/>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nvGraphicFramePr>
        <p:xfrm>
          <a:off x="1522412" y="3551814"/>
          <a:ext cx="8758792" cy="3073613"/>
        </p:xfrm>
        <a:graphic>
          <a:graphicData uri="http://schemas.openxmlformats.org/presentationml/2006/ole">
            <mc:AlternateContent xmlns:mc="http://schemas.openxmlformats.org/markup-compatibility/2006">
              <mc:Choice xmlns:v="urn:schemas-microsoft-com:vml" Requires="v">
                <p:oleObj name="Visio" r:id="rId5" imgW="9820587" imgH="3208063" progId="Visio.Drawing.11">
                  <p:embed/>
                </p:oleObj>
              </mc:Choice>
              <mc:Fallback>
                <p:oleObj name="Visio" r:id="rId5" imgW="9820587" imgH="3208063" progId="Visio.Drawing.11">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2412" y="3551814"/>
                        <a:ext cx="8758792" cy="3073613"/>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nvGraphicFramePr>
        <p:xfrm>
          <a:off x="3456564" y="5021549"/>
          <a:ext cx="1893000" cy="1638024"/>
        </p:xfrm>
        <a:graphic>
          <a:graphicData uri="http://schemas.openxmlformats.org/presentationml/2006/ole">
            <mc:AlternateContent xmlns:mc="http://schemas.openxmlformats.org/markup-compatibility/2006">
              <mc:Choice xmlns:v="urn:schemas-microsoft-com:vml" Requires="v">
                <p:oleObj name="Visio" r:id="rId7" imgW="2030068" imgH="1682122" progId="Visio.Drawing.11">
                  <p:embed/>
                </p:oleObj>
              </mc:Choice>
              <mc:Fallback>
                <p:oleObj name="Visio" r:id="rId7" imgW="2030068" imgH="1682122" progId="Visio.Drawing.11">
                  <p:embed/>
                  <p:pic>
                    <p:nvPicPr>
                      <p:cNvPr id="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564" y="5021549"/>
                        <a:ext cx="1893000" cy="1638024"/>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nvGraphicFramePr>
        <p:xfrm>
          <a:off x="5287963" y="4912733"/>
          <a:ext cx="3294591" cy="1638024"/>
        </p:xfrm>
        <a:graphic>
          <a:graphicData uri="http://schemas.openxmlformats.org/presentationml/2006/ole">
            <mc:AlternateContent xmlns:mc="http://schemas.openxmlformats.org/markup-compatibility/2006">
              <mc:Choice xmlns:v="urn:schemas-microsoft-com:vml" Requires="v">
                <p:oleObj name="Visio" r:id="rId9" imgW="3600855" imgH="1682122" progId="Visio.Drawing.11">
                  <p:embed/>
                </p:oleObj>
              </mc:Choice>
              <mc:Fallback>
                <p:oleObj name="Visio" r:id="rId9" imgW="3600855" imgH="1682122" progId="Visio.Drawing.11">
                  <p:embed/>
                  <p:pic>
                    <p:nvPicPr>
                      <p:cNvPr id="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7963" y="4912733"/>
                        <a:ext cx="3294591" cy="1638024"/>
                      </a:xfrm>
                      <a:prstGeom prst="rect">
                        <a:avLst/>
                      </a:prstGeom>
                      <a:noFill/>
                      <a:ln>
                        <a:noFill/>
                      </a:ln>
                    </p:spPr>
                  </p:pic>
                </p:oleObj>
              </mc:Fallback>
            </mc:AlternateContent>
          </a:graphicData>
        </a:graphic>
      </p:graphicFrame>
      <p:sp>
        <p:nvSpPr>
          <p:cNvPr id="9" name="Rectangle 5"/>
          <p:cNvSpPr>
            <a:spLocks noChangeArrowheads="1"/>
          </p:cNvSpPr>
          <p:nvPr/>
        </p:nvSpPr>
        <p:spPr bwMode="auto">
          <a:xfrm>
            <a:off x="1956857" y="956117"/>
            <a:ext cx="1803699" cy="461665"/>
          </a:xfrm>
          <a:prstGeom prst="rect">
            <a:avLst/>
          </a:prstGeom>
          <a:noFill/>
          <a:ln w="9525">
            <a:noFill/>
            <a:miter lim="800000"/>
            <a:headEnd/>
            <a:tailEnd/>
          </a:ln>
          <a:effectLst/>
        </p:spPr>
        <p:txBody>
          <a:bodyPr wrap="none">
            <a:spAutoFit/>
          </a:bodyPr>
          <a:lstStyle/>
          <a:p>
            <a:r>
              <a:rPr lang="en-AU" sz="2400" b="1" dirty="0">
                <a:solidFill>
                  <a:prstClr val="black">
                    <a:lumMod val="75000"/>
                    <a:lumOff val="25000"/>
                  </a:prstClr>
                </a:solidFill>
                <a:latin typeface="Calibri"/>
              </a:rPr>
              <a:t>PO handling</a:t>
            </a:r>
          </a:p>
        </p:txBody>
      </p:sp>
    </p:spTree>
    <p:extLst>
      <p:ext uri="{BB962C8B-B14F-4D97-AF65-F5344CB8AC3E}">
        <p14:creationId xmlns:p14="http://schemas.microsoft.com/office/powerpoint/2010/main" val="323033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p:cNvGraphicFramePr>
            <a:graphicFrameLocks noChangeAspect="1"/>
          </p:cNvGraphicFramePr>
          <p:nvPr/>
        </p:nvGraphicFramePr>
        <p:xfrm>
          <a:off x="1535201" y="1750255"/>
          <a:ext cx="8601107" cy="2847582"/>
        </p:xfrm>
        <a:graphic>
          <a:graphicData uri="http://schemas.openxmlformats.org/presentationml/2006/ole">
            <mc:AlternateContent xmlns:mc="http://schemas.openxmlformats.org/markup-compatibility/2006">
              <mc:Choice xmlns:v="urn:schemas-microsoft-com:vml" Requires="v">
                <p:oleObj name="Visio" r:id="rId3" imgW="9579752" imgH="3203081" progId="Visio.Drawing.11">
                  <p:embed/>
                </p:oleObj>
              </mc:Choice>
              <mc:Fallback>
                <p:oleObj name="Visio" r:id="rId3" imgW="9579752" imgH="3203081" progId="Visio.Drawing.11">
                  <p:embed/>
                  <p:pic>
                    <p:nvPicPr>
                      <p:cNvPr id="12" name="Object 11"/>
                      <p:cNvPicPr>
                        <a:picLocks noChangeAspect="1" noChangeArrowheads="1"/>
                      </p:cNvPicPr>
                      <p:nvPr/>
                    </p:nvPicPr>
                    <p:blipFill>
                      <a:blip r:embed="rId4"/>
                      <a:srcRect/>
                      <a:stretch>
                        <a:fillRect/>
                      </a:stretch>
                    </p:blipFill>
                    <p:spPr bwMode="auto">
                      <a:xfrm>
                        <a:off x="1535201" y="1750255"/>
                        <a:ext cx="8601107" cy="2847582"/>
                      </a:xfrm>
                      <a:prstGeom prst="rect">
                        <a:avLst/>
                      </a:prstGeom>
                      <a:noFill/>
                      <a:ln>
                        <a:noFill/>
                      </a:ln>
                    </p:spPr>
                  </p:pic>
                </p:oleObj>
              </mc:Fallback>
            </mc:AlternateContent>
          </a:graphicData>
        </a:graphic>
      </p:graphicFrame>
      <p:sp>
        <p:nvSpPr>
          <p:cNvPr id="2" name="Title 1"/>
          <p:cNvSpPr>
            <a:spLocks noGrp="1"/>
          </p:cNvSpPr>
          <p:nvPr>
            <p:ph type="title"/>
          </p:nvPr>
        </p:nvSpPr>
        <p:spPr>
          <a:xfrm>
            <a:off x="2151062" y="365127"/>
            <a:ext cx="7886700" cy="628900"/>
          </a:xfrm>
        </p:spPr>
        <p:txBody>
          <a:bodyPr>
            <a:normAutofit fontScale="90000"/>
          </a:bodyPr>
          <a:lstStyle/>
          <a:p>
            <a:r>
              <a:rPr lang="en-AU" dirty="0"/>
              <a:t>Solution: internal exception</a:t>
            </a:r>
          </a:p>
        </p:txBody>
      </p:sp>
      <p:graphicFrame>
        <p:nvGraphicFramePr>
          <p:cNvPr id="6" name="Object 5"/>
          <p:cNvGraphicFramePr>
            <a:graphicFrameLocks noChangeAspect="1"/>
          </p:cNvGraphicFramePr>
          <p:nvPr/>
        </p:nvGraphicFramePr>
        <p:xfrm>
          <a:off x="1516018" y="1464322"/>
          <a:ext cx="8928992" cy="1988658"/>
        </p:xfrm>
        <a:graphic>
          <a:graphicData uri="http://schemas.openxmlformats.org/presentationml/2006/ole">
            <mc:AlternateContent xmlns:mc="http://schemas.openxmlformats.org/markup-compatibility/2006">
              <mc:Choice xmlns:v="urn:schemas-microsoft-com:vml" Requires="v">
                <p:oleObj name="Visio" r:id="rId5" imgW="10684641" imgH="2242650" progId="Visio.Drawing.11">
                  <p:embed/>
                </p:oleObj>
              </mc:Choice>
              <mc:Fallback>
                <p:oleObj name="Visio" r:id="rId5" imgW="10684641" imgH="2242650" progId="Visio.Drawing.11">
                  <p:embed/>
                  <p:pic>
                    <p:nvPicPr>
                      <p:cNvPr id="6" name="Object 5"/>
                      <p:cNvPicPr>
                        <a:picLocks noChangeAspect="1" noChangeArrowheads="1"/>
                      </p:cNvPicPr>
                      <p:nvPr/>
                    </p:nvPicPr>
                    <p:blipFill>
                      <a:blip r:embed="rId6"/>
                      <a:srcRect/>
                      <a:stretch>
                        <a:fillRect/>
                      </a:stretch>
                    </p:blipFill>
                    <p:spPr bwMode="auto">
                      <a:xfrm>
                        <a:off x="1516018" y="1464322"/>
                        <a:ext cx="8928992" cy="1988658"/>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nvGraphicFramePr>
        <p:xfrm>
          <a:off x="3285812" y="3134413"/>
          <a:ext cx="1768971" cy="1530701"/>
        </p:xfrm>
        <a:graphic>
          <a:graphicData uri="http://schemas.openxmlformats.org/presentationml/2006/ole">
            <mc:AlternateContent xmlns:mc="http://schemas.openxmlformats.org/markup-compatibility/2006">
              <mc:Choice xmlns:v="urn:schemas-microsoft-com:vml" Requires="v">
                <p:oleObj name="Visio" r:id="rId7" imgW="2030068" imgH="1682122" progId="Visio.Drawing.11">
                  <p:embed/>
                </p:oleObj>
              </mc:Choice>
              <mc:Fallback>
                <p:oleObj name="Visio" r:id="rId7" imgW="2030068" imgH="1682122" progId="Visio.Drawing.11">
                  <p:embed/>
                  <p:pic>
                    <p:nvPicPr>
                      <p:cNvPr id="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5812" y="3134413"/>
                        <a:ext cx="1768971" cy="1530701"/>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nvGraphicFramePr>
        <p:xfrm>
          <a:off x="5065247" y="3043872"/>
          <a:ext cx="3078731" cy="1530701"/>
        </p:xfrm>
        <a:graphic>
          <a:graphicData uri="http://schemas.openxmlformats.org/presentationml/2006/ole">
            <mc:AlternateContent xmlns:mc="http://schemas.openxmlformats.org/markup-compatibility/2006">
              <mc:Choice xmlns:v="urn:schemas-microsoft-com:vml" Requires="v">
                <p:oleObj name="Visio" r:id="rId9" imgW="3600855" imgH="1682122" progId="Visio.Drawing.11">
                  <p:embed/>
                </p:oleObj>
              </mc:Choice>
              <mc:Fallback>
                <p:oleObj name="Visio" r:id="rId9" imgW="3600855" imgH="1682122" progId="Visio.Drawing.11">
                  <p:embed/>
                  <p:pic>
                    <p:nvPicPr>
                      <p:cNvPr id="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5247" y="3043872"/>
                        <a:ext cx="3078731" cy="1530701"/>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nvGraphicFramePr>
        <p:xfrm>
          <a:off x="8131912" y="3166691"/>
          <a:ext cx="1407957" cy="1449834"/>
        </p:xfrm>
        <a:graphic>
          <a:graphicData uri="http://schemas.openxmlformats.org/presentationml/2006/ole">
            <mc:AlternateContent xmlns:mc="http://schemas.openxmlformats.org/markup-compatibility/2006">
              <mc:Choice xmlns:v="urn:schemas-microsoft-com:vml" Requires="v">
                <p:oleObj name="Visio" r:id="rId11" imgW="1648503" imgH="1594456" progId="Visio.Drawing.11">
                  <p:embed/>
                </p:oleObj>
              </mc:Choice>
              <mc:Fallback>
                <p:oleObj name="Visio" r:id="rId11" imgW="1648503" imgH="1594456" progId="Visio.Drawing.11">
                  <p:embed/>
                  <p:pic>
                    <p:nvPicPr>
                      <p:cNvPr id="9" name="Object 8"/>
                      <p:cNvPicPr>
                        <a:picLocks noChangeAspect="1" noChangeArrowheads="1"/>
                      </p:cNvPicPr>
                      <p:nvPr/>
                    </p:nvPicPr>
                    <p:blipFill>
                      <a:blip r:embed="rId12"/>
                      <a:srcRect/>
                      <a:stretch>
                        <a:fillRect/>
                      </a:stretch>
                    </p:blipFill>
                    <p:spPr bwMode="auto">
                      <a:xfrm>
                        <a:off x="8131912" y="3166691"/>
                        <a:ext cx="1407957" cy="1449834"/>
                      </a:xfrm>
                      <a:prstGeom prst="rect">
                        <a:avLst/>
                      </a:prstGeom>
                      <a:noFill/>
                      <a:ln>
                        <a:noFill/>
                      </a:ln>
                    </p:spPr>
                  </p:pic>
                </p:oleObj>
              </mc:Fallback>
            </mc:AlternateContent>
          </a:graphicData>
        </a:graphic>
      </p:graphicFrame>
      <p:sp>
        <p:nvSpPr>
          <p:cNvPr id="10" name="Rounded Rectangular Callout 9"/>
          <p:cNvSpPr/>
          <p:nvPr/>
        </p:nvSpPr>
        <p:spPr bwMode="auto">
          <a:xfrm>
            <a:off x="7348048" y="4718589"/>
            <a:ext cx="2845911" cy="1171073"/>
          </a:xfrm>
          <a:prstGeom prst="wedgeRoundRectCallout">
            <a:avLst>
              <a:gd name="adj1" fmla="val -13375"/>
              <a:gd name="adj2" fmla="val -121022"/>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lang="en-AU" sz="2000" dirty="0">
                <a:solidFill>
                  <a:prstClr val="black"/>
                </a:solidFill>
                <a:latin typeface="Calibri"/>
              </a:rPr>
              <a:t>Must catch an error event thrown from </a:t>
            </a:r>
            <a:r>
              <a:rPr lang="en-AU" sz="2000" b="1" dirty="0">
                <a:solidFill>
                  <a:prstClr val="black"/>
                </a:solidFill>
                <a:latin typeface="Calibri"/>
              </a:rPr>
              <a:t>within</a:t>
            </a:r>
            <a:r>
              <a:rPr lang="en-AU" sz="2000" dirty="0">
                <a:solidFill>
                  <a:prstClr val="black"/>
                </a:solidFill>
                <a:latin typeface="Calibri"/>
              </a:rPr>
              <a:t> the same activity</a:t>
            </a:r>
          </a:p>
        </p:txBody>
      </p:sp>
      <p:sp>
        <p:nvSpPr>
          <p:cNvPr id="4" name="Oval 3"/>
          <p:cNvSpPr/>
          <p:nvPr/>
        </p:nvSpPr>
        <p:spPr>
          <a:xfrm>
            <a:off x="7203136" y="1460716"/>
            <a:ext cx="1009338" cy="999344"/>
          </a:xfrm>
          <a:prstGeom prst="ellipse">
            <a:avLst/>
          </a:prstGeom>
          <a:noFill/>
          <a:ln w="57150">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solidFill>
                <a:prstClr val="black"/>
              </a:solidFill>
            </a:endParaRPr>
          </a:p>
        </p:txBody>
      </p:sp>
      <p:sp>
        <p:nvSpPr>
          <p:cNvPr id="11" name="Rounded Rectangular Callout 10"/>
          <p:cNvSpPr/>
          <p:nvPr/>
        </p:nvSpPr>
        <p:spPr bwMode="auto">
          <a:xfrm>
            <a:off x="7348048" y="163141"/>
            <a:ext cx="2845911" cy="1171073"/>
          </a:xfrm>
          <a:prstGeom prst="wedgeRoundRectCallout">
            <a:avLst>
              <a:gd name="adj1" fmla="val -37604"/>
              <a:gd name="adj2" fmla="val 80370"/>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a:r>
              <a:rPr lang="en-AU" sz="2000" dirty="0">
                <a:solidFill>
                  <a:prstClr val="black"/>
                </a:solidFill>
                <a:latin typeface="Calibri"/>
              </a:rPr>
              <a:t>Throwing and catching error events must have the </a:t>
            </a:r>
            <a:r>
              <a:rPr lang="en-AU" sz="2000" b="1" dirty="0">
                <a:solidFill>
                  <a:prstClr val="black"/>
                </a:solidFill>
                <a:latin typeface="Calibri"/>
              </a:rPr>
              <a:t>same </a:t>
            </a:r>
            <a:r>
              <a:rPr lang="en-AU" sz="2000" dirty="0">
                <a:solidFill>
                  <a:prstClr val="black"/>
                </a:solidFill>
                <a:latin typeface="Calibri"/>
              </a:rPr>
              <a:t>label</a:t>
            </a:r>
          </a:p>
        </p:txBody>
      </p:sp>
      <p:sp>
        <p:nvSpPr>
          <p:cNvPr id="13" name="Rectangle 5"/>
          <p:cNvSpPr>
            <a:spLocks noChangeArrowheads="1"/>
          </p:cNvSpPr>
          <p:nvPr/>
        </p:nvSpPr>
        <p:spPr bwMode="auto">
          <a:xfrm>
            <a:off x="1989957" y="950349"/>
            <a:ext cx="1803699" cy="461665"/>
          </a:xfrm>
          <a:prstGeom prst="rect">
            <a:avLst/>
          </a:prstGeom>
          <a:noFill/>
          <a:ln w="9525">
            <a:noFill/>
            <a:miter lim="800000"/>
            <a:headEnd/>
            <a:tailEnd/>
          </a:ln>
          <a:effectLst/>
        </p:spPr>
        <p:txBody>
          <a:bodyPr wrap="none">
            <a:spAutoFit/>
          </a:bodyPr>
          <a:lstStyle/>
          <a:p>
            <a:r>
              <a:rPr lang="en-AU" sz="2400" b="1" dirty="0">
                <a:solidFill>
                  <a:prstClr val="black">
                    <a:lumMod val="75000"/>
                    <a:lumOff val="25000"/>
                  </a:prstClr>
                </a:solidFill>
                <a:latin typeface="Calibri"/>
              </a:rPr>
              <a:t>PO handling</a:t>
            </a:r>
          </a:p>
        </p:txBody>
      </p:sp>
    </p:spTree>
    <p:extLst>
      <p:ext uri="{BB962C8B-B14F-4D97-AF65-F5344CB8AC3E}">
        <p14:creationId xmlns:p14="http://schemas.microsoft.com/office/powerpoint/2010/main" val="393215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51062" y="365127"/>
            <a:ext cx="7886700" cy="585222"/>
          </a:xfrm>
        </p:spPr>
        <p:txBody>
          <a:bodyPr>
            <a:normAutofit fontScale="90000"/>
          </a:bodyPr>
          <a:lstStyle/>
          <a:p>
            <a:r>
              <a:rPr lang="en-AU" dirty="0"/>
              <a:t>Example: activity timeout</a:t>
            </a:r>
          </a:p>
        </p:txBody>
      </p:sp>
      <p:sp>
        <p:nvSpPr>
          <p:cNvPr id="2" name="Content Placeholder 1"/>
          <p:cNvSpPr>
            <a:spLocks noGrp="1"/>
          </p:cNvSpPr>
          <p:nvPr>
            <p:ph idx="1"/>
          </p:nvPr>
        </p:nvSpPr>
        <p:spPr>
          <a:xfrm>
            <a:off x="1989956" y="1459585"/>
            <a:ext cx="7915522" cy="3610368"/>
          </a:xfrm>
        </p:spPr>
        <p:txBody>
          <a:bodyPr>
            <a:normAutofit fontScale="92500" lnSpcReduction="20000"/>
          </a:bodyPr>
          <a:lstStyle/>
          <a:p>
            <a:pPr marL="0" indent="0">
              <a:buNone/>
            </a:pPr>
            <a:r>
              <a:rPr lang="en-US" dirty="0"/>
              <a:t>Once a wholesale order has been confirmed, the supplier transmits this order to the carrier for the preparation of the transportation quote. In order to prepare the quote, the carrier needs to compute the route plan (including all track points that need to be traversed during the travel) and estimate the trailer usage. </a:t>
            </a:r>
          </a:p>
          <a:p>
            <a:pPr marL="0" indent="0">
              <a:buNone/>
            </a:pPr>
            <a:r>
              <a:rPr lang="en-US" dirty="0"/>
              <a:t>By contract, wholesale orders have to be dispatched within four days from the receipt of the order. This implies that transportation quotes have to be prepared within 48 hours from the receipt of the order to remain within the terms of the contract.</a:t>
            </a:r>
          </a:p>
          <a:p>
            <a:pPr marL="0" indent="0">
              <a:buNone/>
            </a:pPr>
            <a:endParaRPr lang="en-AU" dirty="0"/>
          </a:p>
        </p:txBody>
      </p:sp>
      <p:sp>
        <p:nvSpPr>
          <p:cNvPr id="4" name="Content Placeholder 1"/>
          <p:cNvSpPr txBox="1">
            <a:spLocks/>
          </p:cNvSpPr>
          <p:nvPr/>
        </p:nvSpPr>
        <p:spPr>
          <a:xfrm>
            <a:off x="1989956" y="4912293"/>
            <a:ext cx="7915522" cy="1990718"/>
          </a:xfrm>
          <a:prstGeom prst="rect">
            <a:avLst/>
          </a:prstGeom>
        </p:spPr>
        <p:txBody>
          <a:bodyPr vert="horz" lIns="91440" tIns="45720" rIns="91440" bIns="45720" rtlCol="0" anchor="t">
            <a:normAutofit/>
          </a:bodyPr>
          <a:lstStyle>
            <a:lvl1pPr marL="182880" indent="-182880" algn="l" defTabSz="914400" rtl="0" eaLnBrk="1" latinLnBrk="0" hangingPunct="1">
              <a:spcBef>
                <a:spcPct val="20000"/>
              </a:spcBef>
              <a:buClr>
                <a:schemeClr val="tx1">
                  <a:lumMod val="50000"/>
                  <a:lumOff val="50000"/>
                </a:schemeClr>
              </a:buClr>
              <a:buFont typeface="Arial" pitchFamily="34" charset="0"/>
              <a:buChar char="•"/>
              <a:defRPr sz="2400" kern="1200">
                <a:solidFill>
                  <a:schemeClr val="tx1">
                    <a:lumMod val="75000"/>
                    <a:lumOff val="2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pitchFamily="34" charset="0"/>
              <a:buChar char="•"/>
              <a:defRPr sz="1800" kern="1200">
                <a:solidFill>
                  <a:schemeClr val="tx1">
                    <a:lumMod val="75000"/>
                    <a:lumOff val="2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Clr>
                <a:prstClr val="black">
                  <a:lumMod val="50000"/>
                  <a:lumOff val="50000"/>
                </a:prstClr>
              </a:buClr>
              <a:buNone/>
            </a:pPr>
            <a:r>
              <a:rPr lang="en-US" dirty="0">
                <a:solidFill>
                  <a:prstClr val="black">
                    <a:lumMod val="75000"/>
                    <a:lumOff val="25000"/>
                  </a:prstClr>
                </a:solidFill>
              </a:rPr>
              <a:t>By contract, wholesale orders have to be dispatched within four days from the receipt of the order. This implies that transportation quotes have to be </a:t>
            </a:r>
            <a:r>
              <a:rPr lang="en-US" u="sng" dirty="0">
                <a:solidFill>
                  <a:schemeClr val="tx1">
                    <a:lumMod val="85000"/>
                    <a:lumOff val="15000"/>
                  </a:schemeClr>
                </a:solidFill>
              </a:rPr>
              <a:t>prepared within 48 hours from the receipt of the order</a:t>
            </a:r>
            <a:r>
              <a:rPr lang="en-US" dirty="0">
                <a:solidFill>
                  <a:prstClr val="black">
                    <a:lumMod val="75000"/>
                    <a:lumOff val="25000"/>
                  </a:prstClr>
                </a:solidFill>
              </a:rPr>
              <a:t> to remain within the terms of the contract.</a:t>
            </a:r>
          </a:p>
          <a:p>
            <a:pPr marL="0" indent="0">
              <a:buClr>
                <a:prstClr val="black">
                  <a:lumMod val="50000"/>
                  <a:lumOff val="50000"/>
                </a:prstClr>
              </a:buClr>
              <a:buNone/>
            </a:pPr>
            <a:endParaRPr lang="en-AU" dirty="0">
              <a:solidFill>
                <a:prstClr val="black">
                  <a:lumMod val="75000"/>
                  <a:lumOff val="25000"/>
                </a:prstClr>
              </a:solidFill>
            </a:endParaRPr>
          </a:p>
        </p:txBody>
      </p:sp>
      <p:sp>
        <p:nvSpPr>
          <p:cNvPr id="5" name="Rectangle 5"/>
          <p:cNvSpPr>
            <a:spLocks noChangeArrowheads="1"/>
          </p:cNvSpPr>
          <p:nvPr/>
        </p:nvSpPr>
        <p:spPr bwMode="auto">
          <a:xfrm>
            <a:off x="1989956" y="950349"/>
            <a:ext cx="4109418" cy="461665"/>
          </a:xfrm>
          <a:prstGeom prst="rect">
            <a:avLst/>
          </a:prstGeom>
          <a:noFill/>
          <a:ln w="9525">
            <a:noFill/>
            <a:miter lim="800000"/>
            <a:headEnd/>
            <a:tailEnd/>
          </a:ln>
          <a:effectLst/>
        </p:spPr>
        <p:txBody>
          <a:bodyPr wrap="none">
            <a:spAutoFit/>
          </a:bodyPr>
          <a:lstStyle/>
          <a:p>
            <a:r>
              <a:rPr lang="en-AU" sz="2400" b="1" dirty="0">
                <a:solidFill>
                  <a:prstClr val="black">
                    <a:lumMod val="75000"/>
                    <a:lumOff val="25000"/>
                  </a:prstClr>
                </a:solidFill>
                <a:latin typeface="Calibri"/>
              </a:rPr>
              <a:t>Order-to-transportation quote</a:t>
            </a:r>
          </a:p>
        </p:txBody>
      </p:sp>
    </p:spTree>
    <p:extLst>
      <p:ext uri="{BB962C8B-B14F-4D97-AF65-F5344CB8AC3E}">
        <p14:creationId xmlns:p14="http://schemas.microsoft.com/office/powerpoint/2010/main" val="135308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51062" y="365127"/>
            <a:ext cx="7886700" cy="754226"/>
          </a:xfrm>
        </p:spPr>
        <p:txBody>
          <a:bodyPr/>
          <a:lstStyle/>
          <a:p>
            <a:r>
              <a:rPr lang="en-AU" dirty="0"/>
              <a:t>Solution: activity timeout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6820" y="1484034"/>
            <a:ext cx="6755635" cy="5161177"/>
          </a:xfrm>
          <a:prstGeom prst="rect">
            <a:avLst/>
          </a:prstGeom>
        </p:spPr>
      </p:pic>
      <p:sp>
        <p:nvSpPr>
          <p:cNvPr id="4" name="Rectangle 5"/>
          <p:cNvSpPr>
            <a:spLocks noChangeArrowheads="1"/>
          </p:cNvSpPr>
          <p:nvPr/>
        </p:nvSpPr>
        <p:spPr bwMode="auto">
          <a:xfrm>
            <a:off x="1960238" y="950349"/>
            <a:ext cx="4182495" cy="461665"/>
          </a:xfrm>
          <a:prstGeom prst="rect">
            <a:avLst/>
          </a:prstGeom>
          <a:noFill/>
          <a:ln w="9525">
            <a:noFill/>
            <a:miter lim="800000"/>
            <a:headEnd/>
            <a:tailEnd/>
          </a:ln>
          <a:effectLst/>
        </p:spPr>
        <p:txBody>
          <a:bodyPr wrap="square">
            <a:spAutoFit/>
          </a:bodyPr>
          <a:lstStyle/>
          <a:p>
            <a:r>
              <a:rPr lang="en-AU" sz="2400" b="1" dirty="0">
                <a:solidFill>
                  <a:prstClr val="black">
                    <a:lumMod val="75000"/>
                    <a:lumOff val="25000"/>
                  </a:prstClr>
                </a:solidFill>
                <a:latin typeface="Calibri"/>
              </a:rPr>
              <a:t>Order-to-transportation quote</a:t>
            </a:r>
          </a:p>
        </p:txBody>
      </p:sp>
    </p:spTree>
    <p:extLst>
      <p:ext uri="{BB962C8B-B14F-4D97-AF65-F5344CB8AC3E}">
        <p14:creationId xmlns:p14="http://schemas.microsoft.com/office/powerpoint/2010/main" val="391634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Exercise: critique the following model</a:t>
            </a:r>
          </a:p>
        </p:txBody>
      </p:sp>
      <p:pic>
        <p:nvPicPr>
          <p:cNvPr id="8" name="Picture 7" descr="Incorrect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677" y="2369652"/>
            <a:ext cx="8651595" cy="2254428"/>
          </a:xfrm>
          <a:prstGeom prst="rect">
            <a:avLst/>
          </a:prstGeom>
        </p:spPr>
      </p:pic>
    </p:spTree>
    <p:extLst>
      <p:ext uri="{BB962C8B-B14F-4D97-AF65-F5344CB8AC3E}">
        <p14:creationId xmlns:p14="http://schemas.microsoft.com/office/powerpoint/2010/main" val="10010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a:xfrm>
            <a:off x="1896999" y="266346"/>
            <a:ext cx="8138864" cy="609600"/>
          </a:xfrm>
        </p:spPr>
        <p:txBody>
          <a:bodyPr>
            <a:normAutofit fontScale="90000"/>
          </a:bodyPr>
          <a:lstStyle/>
          <a:p>
            <a:r>
              <a:rPr lang="en-AU" dirty="0"/>
              <a:t>More on the PO handling example…</a:t>
            </a:r>
          </a:p>
        </p:txBody>
      </p:sp>
      <p:sp>
        <p:nvSpPr>
          <p:cNvPr id="7" name="Content Placeholder 6"/>
          <p:cNvSpPr>
            <a:spLocks noGrp="1"/>
          </p:cNvSpPr>
          <p:nvPr>
            <p:ph idx="1"/>
          </p:nvPr>
        </p:nvSpPr>
        <p:spPr>
          <a:xfrm>
            <a:off x="1804547" y="5027298"/>
            <a:ext cx="8318282" cy="1403682"/>
          </a:xfrm>
        </p:spPr>
        <p:txBody>
          <a:bodyPr/>
          <a:lstStyle/>
          <a:p>
            <a:pPr marL="0" indent="0">
              <a:buNone/>
            </a:pPr>
            <a:r>
              <a:rPr lang="en-AU" dirty="0">
                <a:ea typeface="ＭＳ Ｐゴシック" pitchFamily="34" charset="-128"/>
              </a:rPr>
              <a:t>The customer may send a request for address change after the PO registration. When such a request is received</a:t>
            </a:r>
            <a:r>
              <a:rPr lang="en-AU" u="sng" dirty="0">
                <a:solidFill>
                  <a:schemeClr val="tx1">
                    <a:lumMod val="85000"/>
                    <a:lumOff val="15000"/>
                  </a:schemeClr>
                </a:solidFill>
                <a:ea typeface="ＭＳ Ｐゴシック" pitchFamily="34" charset="-128"/>
              </a:rPr>
              <a:t>, it is just registered</a:t>
            </a:r>
            <a:r>
              <a:rPr lang="en-AU" dirty="0">
                <a:ea typeface="ＭＳ Ｐゴシック" pitchFamily="34" charset="-128"/>
              </a:rPr>
              <a:t>, without further action.</a:t>
            </a:r>
          </a:p>
          <a:p>
            <a:endParaRPr lang="en-AU" dirty="0"/>
          </a:p>
        </p:txBody>
      </p:sp>
      <p:graphicFrame>
        <p:nvGraphicFramePr>
          <p:cNvPr id="10" name="Object 9"/>
          <p:cNvGraphicFramePr>
            <a:graphicFrameLocks noChangeAspect="1"/>
          </p:cNvGraphicFramePr>
          <p:nvPr/>
        </p:nvGraphicFramePr>
        <p:xfrm>
          <a:off x="1559422" y="1264052"/>
          <a:ext cx="8780151" cy="1952454"/>
        </p:xfrm>
        <a:graphic>
          <a:graphicData uri="http://schemas.openxmlformats.org/presentationml/2006/ole">
            <mc:AlternateContent xmlns:mc="http://schemas.openxmlformats.org/markup-compatibility/2006">
              <mc:Choice xmlns:v="urn:schemas-microsoft-com:vml" Requires="v">
                <p:oleObj name="Visio" r:id="rId3" imgW="10676266" imgH="2235923" progId="Visio.Drawing.11">
                  <p:embed/>
                </p:oleObj>
              </mc:Choice>
              <mc:Fallback>
                <p:oleObj name="Visio" r:id="rId3" imgW="10676266" imgH="2235923" progId="Visio.Drawing.11">
                  <p:embed/>
                  <p:pic>
                    <p:nvPicPr>
                      <p:cNvPr id="10" name="Object 9"/>
                      <p:cNvPicPr>
                        <a:picLocks noChangeAspect="1" noChangeArrowheads="1"/>
                      </p:cNvPicPr>
                      <p:nvPr/>
                    </p:nvPicPr>
                    <p:blipFill>
                      <a:blip r:embed="rId4"/>
                      <a:srcRect/>
                      <a:stretch>
                        <a:fillRect/>
                      </a:stretch>
                    </p:blipFill>
                    <p:spPr bwMode="auto">
                      <a:xfrm>
                        <a:off x="1559422" y="1264052"/>
                        <a:ext cx="8780151" cy="1952454"/>
                      </a:xfrm>
                      <a:prstGeom prst="rect">
                        <a:avLst/>
                      </a:prstGeom>
                      <a:noFill/>
                      <a:ln>
                        <a:noFill/>
                      </a:ln>
                    </p:spPr>
                  </p:pic>
                </p:oleObj>
              </mc:Fallback>
            </mc:AlternateContent>
          </a:graphicData>
        </a:graphic>
      </p:graphicFrame>
      <p:graphicFrame>
        <p:nvGraphicFramePr>
          <p:cNvPr id="11" name="Object 10"/>
          <p:cNvGraphicFramePr>
            <a:graphicFrameLocks noChangeAspect="1"/>
          </p:cNvGraphicFramePr>
          <p:nvPr/>
        </p:nvGraphicFramePr>
        <p:xfrm>
          <a:off x="3039002" y="2988928"/>
          <a:ext cx="1765300" cy="1525587"/>
        </p:xfrm>
        <a:graphic>
          <a:graphicData uri="http://schemas.openxmlformats.org/presentationml/2006/ole">
            <mc:AlternateContent xmlns:mc="http://schemas.openxmlformats.org/markup-compatibility/2006">
              <mc:Choice xmlns:v="urn:schemas-microsoft-com:vml" Requires="v">
                <p:oleObj name="Visio" r:id="rId5" imgW="2024798" imgH="1675602" progId="Visio.Drawing.11">
                  <p:embed/>
                </p:oleObj>
              </mc:Choice>
              <mc:Fallback>
                <p:oleObj name="Visio" r:id="rId5" imgW="2024798" imgH="1675602" progId="Visio.Drawing.11">
                  <p:embed/>
                  <p:pic>
                    <p:nvPicPr>
                      <p:cNvPr id="11" name="Object 10"/>
                      <p:cNvPicPr>
                        <a:picLocks noChangeAspect="1" noChangeArrowheads="1"/>
                      </p:cNvPicPr>
                      <p:nvPr/>
                    </p:nvPicPr>
                    <p:blipFill>
                      <a:blip r:embed="rId6"/>
                      <a:srcRect/>
                      <a:stretch>
                        <a:fillRect/>
                      </a:stretch>
                    </p:blipFill>
                    <p:spPr bwMode="auto">
                      <a:xfrm>
                        <a:off x="3039002" y="2988928"/>
                        <a:ext cx="1765300" cy="1525587"/>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4426037" y="2888338"/>
          <a:ext cx="3135384" cy="1522413"/>
        </p:xfrm>
        <a:graphic>
          <a:graphicData uri="http://schemas.openxmlformats.org/presentationml/2006/ole">
            <mc:AlternateContent xmlns:mc="http://schemas.openxmlformats.org/markup-compatibility/2006">
              <mc:Choice xmlns:v="urn:schemas-microsoft-com:vml" Requires="v">
                <p:oleObj name="Visio" r:id="rId7" imgW="3595172" imgH="1675602" progId="Visio.Drawing.11">
                  <p:embed/>
                </p:oleObj>
              </mc:Choice>
              <mc:Fallback>
                <p:oleObj name="Visio" r:id="rId7" imgW="3595172" imgH="1675602" progId="Visio.Drawing.11">
                  <p:embed/>
                  <p:pic>
                    <p:nvPicPr>
                      <p:cNvPr id="12" name="Object 11"/>
                      <p:cNvPicPr>
                        <a:picLocks noChangeAspect="1" noChangeArrowheads="1"/>
                      </p:cNvPicPr>
                      <p:nvPr/>
                    </p:nvPicPr>
                    <p:blipFill>
                      <a:blip r:embed="rId8"/>
                      <a:srcRect/>
                      <a:stretch>
                        <a:fillRect/>
                      </a:stretch>
                    </p:blipFill>
                    <p:spPr bwMode="auto">
                      <a:xfrm>
                        <a:off x="4426037" y="2888338"/>
                        <a:ext cx="3135384" cy="1522413"/>
                      </a:xfrm>
                      <a:prstGeom prst="rect">
                        <a:avLst/>
                      </a:prstGeom>
                      <a:noFill/>
                      <a:ln>
                        <a:noFill/>
                      </a:ln>
                    </p:spPr>
                  </p:pic>
                </p:oleObj>
              </mc:Fallback>
            </mc:AlternateContent>
          </a:graphicData>
        </a:graphic>
      </p:graphicFrame>
      <p:graphicFrame>
        <p:nvGraphicFramePr>
          <p:cNvPr id="13" name="Object 12"/>
          <p:cNvGraphicFramePr>
            <a:graphicFrameLocks noChangeAspect="1"/>
          </p:cNvGraphicFramePr>
          <p:nvPr/>
        </p:nvGraphicFramePr>
        <p:xfrm>
          <a:off x="7317859" y="3021074"/>
          <a:ext cx="1407957" cy="1449834"/>
        </p:xfrm>
        <a:graphic>
          <a:graphicData uri="http://schemas.openxmlformats.org/presentationml/2006/ole">
            <mc:AlternateContent xmlns:mc="http://schemas.openxmlformats.org/markup-compatibility/2006">
              <mc:Choice xmlns:v="urn:schemas-microsoft-com:vml" Requires="v">
                <p:oleObj name="Visio" r:id="rId9" imgW="1648503" imgH="1594456" progId="Visio.Drawing.11">
                  <p:embed/>
                </p:oleObj>
              </mc:Choice>
              <mc:Fallback>
                <p:oleObj name="Visio" r:id="rId9" imgW="1648503" imgH="1594456" progId="Visio.Drawing.11">
                  <p:embed/>
                  <p:pic>
                    <p:nvPicPr>
                      <p:cNvPr id="13" name="Object 12"/>
                      <p:cNvPicPr>
                        <a:picLocks noChangeAspect="1" noChangeArrowheads="1"/>
                      </p:cNvPicPr>
                      <p:nvPr/>
                    </p:nvPicPr>
                    <p:blipFill>
                      <a:blip r:embed="rId10"/>
                      <a:srcRect/>
                      <a:stretch>
                        <a:fillRect/>
                      </a:stretch>
                    </p:blipFill>
                    <p:spPr bwMode="auto">
                      <a:xfrm>
                        <a:off x="7317859" y="3021074"/>
                        <a:ext cx="1407957" cy="1449834"/>
                      </a:xfrm>
                      <a:prstGeom prst="rect">
                        <a:avLst/>
                      </a:prstGeom>
                      <a:noFill/>
                      <a:ln>
                        <a:noFill/>
                      </a:ln>
                    </p:spPr>
                  </p:pic>
                </p:oleObj>
              </mc:Fallback>
            </mc:AlternateContent>
          </a:graphicData>
        </a:graphic>
      </p:graphicFrame>
      <p:sp>
        <p:nvSpPr>
          <p:cNvPr id="9" name="Rectangle 8"/>
          <p:cNvSpPr>
            <a:spLocks noChangeArrowheads="1"/>
          </p:cNvSpPr>
          <p:nvPr/>
        </p:nvSpPr>
        <p:spPr bwMode="auto">
          <a:xfrm>
            <a:off x="1896999" y="780571"/>
            <a:ext cx="1651414" cy="461665"/>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pPr algn="l"/>
            <a:r>
              <a:rPr lang="en-AU" sz="2400" b="1" u="none" dirty="0">
                <a:solidFill>
                  <a:schemeClr val="tx1">
                    <a:lumMod val="75000"/>
                    <a:lumOff val="25000"/>
                  </a:schemeClr>
                </a:solidFill>
                <a:latin typeface="+mj-lt"/>
              </a:rPr>
              <a:t>PO handling</a:t>
            </a:r>
          </a:p>
        </p:txBody>
      </p:sp>
    </p:spTree>
    <p:extLst>
      <p:ext uri="{BB962C8B-B14F-4D97-AF65-F5344CB8AC3E}">
        <p14:creationId xmlns:p14="http://schemas.microsoft.com/office/powerpoint/2010/main" val="43666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Rectangle 2"/>
          <p:cNvSpPr>
            <a:spLocks noGrp="1" noChangeArrowheads="1"/>
          </p:cNvSpPr>
          <p:nvPr>
            <p:ph type="title"/>
          </p:nvPr>
        </p:nvSpPr>
        <p:spPr>
          <a:xfrm>
            <a:off x="1685760" y="154203"/>
            <a:ext cx="7920038" cy="1143000"/>
          </a:xfrm>
        </p:spPr>
        <p:txBody>
          <a:bodyPr/>
          <a:lstStyle/>
          <a:p>
            <a:r>
              <a:rPr lang="en-AU" dirty="0"/>
              <a:t>Non-interrupting boundary events</a:t>
            </a:r>
          </a:p>
        </p:txBody>
      </p:sp>
      <p:sp>
        <p:nvSpPr>
          <p:cNvPr id="1248259" name="Rectangle 3"/>
          <p:cNvSpPr>
            <a:spLocks noGrp="1" noChangeArrowheads="1"/>
          </p:cNvSpPr>
          <p:nvPr>
            <p:ph idx="1"/>
          </p:nvPr>
        </p:nvSpPr>
        <p:spPr>
          <a:xfrm>
            <a:off x="1522413" y="1369978"/>
            <a:ext cx="8873935" cy="3989387"/>
          </a:xfrm>
        </p:spPr>
        <p:txBody>
          <a:bodyPr/>
          <a:lstStyle/>
          <a:p>
            <a:pPr indent="15875">
              <a:buNone/>
            </a:pPr>
            <a:r>
              <a:rPr lang="en-AU" dirty="0"/>
              <a:t>Sometimes we may need to trigger an activity </a:t>
            </a:r>
            <a:r>
              <a:rPr lang="en-AU" b="1" dirty="0"/>
              <a:t>in parallel</a:t>
            </a:r>
            <a:r>
              <a:rPr lang="en-AU" dirty="0"/>
              <a:t> to the normal flow, i.e. without interrupting the normal flow.</a:t>
            </a:r>
          </a:p>
          <a:p>
            <a:pPr indent="15875">
              <a:buNone/>
            </a:pPr>
            <a:endParaRPr lang="en-AU" dirty="0"/>
          </a:p>
          <a:p>
            <a:pPr indent="15875">
              <a:buNone/>
            </a:pPr>
            <a:r>
              <a:rPr lang="en-AU" dirty="0"/>
              <a:t>This can be achieved by using </a:t>
            </a:r>
            <a:r>
              <a:rPr lang="en-AU" i="1" dirty="0"/>
              <a:t>non-interrupting</a:t>
            </a:r>
            <a:r>
              <a:rPr lang="en-AU" dirty="0"/>
              <a:t> boundary events</a:t>
            </a:r>
          </a:p>
        </p:txBody>
      </p:sp>
      <p:graphicFrame>
        <p:nvGraphicFramePr>
          <p:cNvPr id="2" name="Object 1"/>
          <p:cNvGraphicFramePr>
            <a:graphicFrameLocks noChangeAspect="1"/>
          </p:cNvGraphicFramePr>
          <p:nvPr/>
        </p:nvGraphicFramePr>
        <p:xfrm>
          <a:off x="5210648" y="4137283"/>
          <a:ext cx="5695937" cy="692377"/>
        </p:xfrm>
        <a:graphic>
          <a:graphicData uri="http://schemas.openxmlformats.org/presentationml/2006/ole">
            <mc:AlternateContent xmlns:mc="http://schemas.openxmlformats.org/markup-compatibility/2006">
              <mc:Choice xmlns:v="urn:schemas-microsoft-com:vml" Requires="v">
                <p:oleObj name="Visio" r:id="rId3" imgW="3394961" imgH="406774" progId="Visio.Drawing.11">
                  <p:embed/>
                </p:oleObj>
              </mc:Choice>
              <mc:Fallback>
                <p:oleObj name="Visio" r:id="rId3" imgW="3394961" imgH="406774" progId="Visio.Drawing.11">
                  <p:embed/>
                  <p:pic>
                    <p:nvPicPr>
                      <p:cNvPr id="2" name="Object 1"/>
                      <p:cNvPicPr>
                        <a:picLocks noChangeAspect="1" noChangeArrowheads="1"/>
                      </p:cNvPicPr>
                      <p:nvPr/>
                    </p:nvPicPr>
                    <p:blipFill>
                      <a:blip r:embed="rId4"/>
                      <a:srcRect/>
                      <a:stretch>
                        <a:fillRect/>
                      </a:stretch>
                    </p:blipFill>
                    <p:spPr bwMode="auto">
                      <a:xfrm>
                        <a:off x="5210648" y="4137283"/>
                        <a:ext cx="5695937" cy="692377"/>
                      </a:xfrm>
                      <a:prstGeom prst="rect">
                        <a:avLst/>
                      </a:prstGeom>
                      <a:noFill/>
                      <a:ln>
                        <a:noFill/>
                      </a:ln>
                      <a:effectLst/>
                    </p:spPr>
                  </p:pic>
                </p:oleObj>
              </mc:Fallback>
            </mc:AlternateContent>
          </a:graphicData>
        </a:graphic>
      </p:graphicFrame>
      <p:sp>
        <p:nvSpPr>
          <p:cNvPr id="6" name="Rounded Rectangular Callout 5"/>
          <p:cNvSpPr/>
          <p:nvPr/>
        </p:nvSpPr>
        <p:spPr bwMode="auto">
          <a:xfrm>
            <a:off x="5910076" y="5372050"/>
            <a:ext cx="2759316" cy="1103584"/>
          </a:xfrm>
          <a:prstGeom prst="wedgeRoundRectCallout">
            <a:avLst>
              <a:gd name="adj1" fmla="val -47555"/>
              <a:gd name="adj2" fmla="val -111445"/>
              <a:gd name="adj3" fmla="val 16667"/>
            </a:avLst>
          </a:prstGeom>
          <a:solidFill>
            <a:schemeClr val="accent2">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AU" sz="2000" dirty="0">
                <a:solidFill>
                  <a:prstClr val="black"/>
                </a:solidFill>
                <a:ea typeface="ＭＳ Ｐゴシック" pitchFamily="34" charset="-128"/>
              </a:rPr>
              <a:t>Must be attached to the activity’s boundary</a:t>
            </a:r>
          </a:p>
        </p:txBody>
      </p:sp>
    </p:spTree>
    <p:extLst>
      <p:ext uri="{BB962C8B-B14F-4D97-AF65-F5344CB8AC3E}">
        <p14:creationId xmlns:p14="http://schemas.microsoft.com/office/powerpoint/2010/main" val="78748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5" name="Rectangle 5"/>
          <p:cNvSpPr>
            <a:spLocks noGrp="1" noChangeArrowheads="1"/>
          </p:cNvSpPr>
          <p:nvPr>
            <p:ph type="title"/>
          </p:nvPr>
        </p:nvSpPr>
        <p:spPr>
          <a:xfrm>
            <a:off x="1897000" y="190092"/>
            <a:ext cx="9093956" cy="790636"/>
          </a:xfrm>
          <a:noFill/>
          <a:ln/>
        </p:spPr>
        <p:txBody>
          <a:bodyPr>
            <a:normAutofit fontScale="90000"/>
          </a:bodyPr>
          <a:lstStyle/>
          <a:p>
            <a:r>
              <a:rPr lang="en-AU" dirty="0"/>
              <a:t>Solution: non-interrupting boundary events</a:t>
            </a:r>
          </a:p>
        </p:txBody>
      </p:sp>
      <p:graphicFrame>
        <p:nvGraphicFramePr>
          <p:cNvPr id="7" name="Object 6"/>
          <p:cNvGraphicFramePr>
            <a:graphicFrameLocks noChangeAspect="1"/>
          </p:cNvGraphicFramePr>
          <p:nvPr/>
        </p:nvGraphicFramePr>
        <p:xfrm>
          <a:off x="1572063" y="1832713"/>
          <a:ext cx="8780151" cy="1952454"/>
        </p:xfrm>
        <a:graphic>
          <a:graphicData uri="http://schemas.openxmlformats.org/presentationml/2006/ole">
            <mc:AlternateContent xmlns:mc="http://schemas.openxmlformats.org/markup-compatibility/2006">
              <mc:Choice xmlns:v="urn:schemas-microsoft-com:vml" Requires="v">
                <p:oleObj name="Visio" r:id="rId3" imgW="10676266" imgH="2235923" progId="Visio.Drawing.11">
                  <p:embed/>
                </p:oleObj>
              </mc:Choice>
              <mc:Fallback>
                <p:oleObj name="Visio" r:id="rId3" imgW="10676266" imgH="2235923" progId="Visio.Drawing.11">
                  <p:embed/>
                  <p:pic>
                    <p:nvPicPr>
                      <p:cNvPr id="7" name="Object 6"/>
                      <p:cNvPicPr>
                        <a:picLocks noChangeAspect="1" noChangeArrowheads="1"/>
                      </p:cNvPicPr>
                      <p:nvPr/>
                    </p:nvPicPr>
                    <p:blipFill>
                      <a:blip r:embed="rId4"/>
                      <a:srcRect/>
                      <a:stretch>
                        <a:fillRect/>
                      </a:stretch>
                    </p:blipFill>
                    <p:spPr bwMode="auto">
                      <a:xfrm>
                        <a:off x="1572063" y="1832713"/>
                        <a:ext cx="8780151" cy="1952454"/>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nvGraphicFramePr>
        <p:xfrm>
          <a:off x="3051643" y="3557589"/>
          <a:ext cx="1765300" cy="1525587"/>
        </p:xfrm>
        <a:graphic>
          <a:graphicData uri="http://schemas.openxmlformats.org/presentationml/2006/ole">
            <mc:AlternateContent xmlns:mc="http://schemas.openxmlformats.org/markup-compatibility/2006">
              <mc:Choice xmlns:v="urn:schemas-microsoft-com:vml" Requires="v">
                <p:oleObj name="Visio" r:id="rId5" imgW="2024798" imgH="1675602" progId="Visio.Drawing.11">
                  <p:embed/>
                </p:oleObj>
              </mc:Choice>
              <mc:Fallback>
                <p:oleObj name="Visio" r:id="rId5" imgW="2024798" imgH="1675602" progId="Visio.Drawing.11">
                  <p:embed/>
                  <p:pic>
                    <p:nvPicPr>
                      <p:cNvPr id="8" name="Object 7"/>
                      <p:cNvPicPr>
                        <a:picLocks noChangeAspect="1" noChangeArrowheads="1"/>
                      </p:cNvPicPr>
                      <p:nvPr/>
                    </p:nvPicPr>
                    <p:blipFill>
                      <a:blip r:embed="rId6"/>
                      <a:srcRect/>
                      <a:stretch>
                        <a:fillRect/>
                      </a:stretch>
                    </p:blipFill>
                    <p:spPr bwMode="auto">
                      <a:xfrm>
                        <a:off x="3051643" y="3557589"/>
                        <a:ext cx="1765300" cy="1525587"/>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nvGraphicFramePr>
        <p:xfrm>
          <a:off x="4438678" y="3456999"/>
          <a:ext cx="3135384" cy="1522413"/>
        </p:xfrm>
        <a:graphic>
          <a:graphicData uri="http://schemas.openxmlformats.org/presentationml/2006/ole">
            <mc:AlternateContent xmlns:mc="http://schemas.openxmlformats.org/markup-compatibility/2006">
              <mc:Choice xmlns:v="urn:schemas-microsoft-com:vml" Requires="v">
                <p:oleObj name="Visio" r:id="rId7" imgW="3595172" imgH="1675602" progId="Visio.Drawing.11">
                  <p:embed/>
                </p:oleObj>
              </mc:Choice>
              <mc:Fallback>
                <p:oleObj name="Visio" r:id="rId7" imgW="3595172" imgH="1675602" progId="Visio.Drawing.11">
                  <p:embed/>
                  <p:pic>
                    <p:nvPicPr>
                      <p:cNvPr id="9" name="Object 8"/>
                      <p:cNvPicPr>
                        <a:picLocks noChangeAspect="1" noChangeArrowheads="1"/>
                      </p:cNvPicPr>
                      <p:nvPr/>
                    </p:nvPicPr>
                    <p:blipFill>
                      <a:blip r:embed="rId8"/>
                      <a:srcRect/>
                      <a:stretch>
                        <a:fillRect/>
                      </a:stretch>
                    </p:blipFill>
                    <p:spPr bwMode="auto">
                      <a:xfrm>
                        <a:off x="4438678" y="3456999"/>
                        <a:ext cx="3135384" cy="1522413"/>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nvGraphicFramePr>
        <p:xfrm>
          <a:off x="7330500" y="3589735"/>
          <a:ext cx="1407957" cy="1449834"/>
        </p:xfrm>
        <a:graphic>
          <a:graphicData uri="http://schemas.openxmlformats.org/presentationml/2006/ole">
            <mc:AlternateContent xmlns:mc="http://schemas.openxmlformats.org/markup-compatibility/2006">
              <mc:Choice xmlns:v="urn:schemas-microsoft-com:vml" Requires="v">
                <p:oleObj name="Visio" r:id="rId9" imgW="1648503" imgH="1594456" progId="Visio.Drawing.11">
                  <p:embed/>
                </p:oleObj>
              </mc:Choice>
              <mc:Fallback>
                <p:oleObj name="Visio" r:id="rId9" imgW="1648503" imgH="1594456" progId="Visio.Drawing.11">
                  <p:embed/>
                  <p:pic>
                    <p:nvPicPr>
                      <p:cNvPr id="10" name="Object 9"/>
                      <p:cNvPicPr>
                        <a:picLocks noChangeAspect="1" noChangeArrowheads="1"/>
                      </p:cNvPicPr>
                      <p:nvPr/>
                    </p:nvPicPr>
                    <p:blipFill>
                      <a:blip r:embed="rId10"/>
                      <a:srcRect/>
                      <a:stretch>
                        <a:fillRect/>
                      </a:stretch>
                    </p:blipFill>
                    <p:spPr bwMode="auto">
                      <a:xfrm>
                        <a:off x="7330500" y="3589735"/>
                        <a:ext cx="1407957" cy="1449834"/>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nvGraphicFramePr>
        <p:xfrm>
          <a:off x="8615075" y="3640524"/>
          <a:ext cx="1354138" cy="2686050"/>
        </p:xfrm>
        <a:graphic>
          <a:graphicData uri="http://schemas.openxmlformats.org/presentationml/2006/ole">
            <mc:AlternateContent xmlns:mc="http://schemas.openxmlformats.org/markup-compatibility/2006">
              <mc:Choice xmlns:v="urn:schemas-microsoft-com:vml" Requires="v">
                <p:oleObj name="Visio" r:id="rId11" imgW="1441018" imgH="2857907" progId="Visio.Drawing.11">
                  <p:embed/>
                </p:oleObj>
              </mc:Choice>
              <mc:Fallback>
                <p:oleObj name="Visio" r:id="rId11" imgW="1441018" imgH="2857907" progId="Visio.Drawing.11">
                  <p:embed/>
                  <p:pic>
                    <p:nvPicPr>
                      <p:cNvPr id="4" name="Object 3"/>
                      <p:cNvPicPr>
                        <a:picLocks noChangeAspect="1" noChangeArrowheads="1"/>
                      </p:cNvPicPr>
                      <p:nvPr/>
                    </p:nvPicPr>
                    <p:blipFill>
                      <a:blip r:embed="rId12"/>
                      <a:srcRect/>
                      <a:stretch>
                        <a:fillRect/>
                      </a:stretch>
                    </p:blipFill>
                    <p:spPr bwMode="auto">
                      <a:xfrm>
                        <a:off x="8615075" y="3640524"/>
                        <a:ext cx="1354138" cy="2686050"/>
                      </a:xfrm>
                      <a:prstGeom prst="rect">
                        <a:avLst/>
                      </a:prstGeom>
                      <a:noFill/>
                      <a:ln>
                        <a:noFill/>
                      </a:ln>
                      <a:effectLst/>
                    </p:spPr>
                  </p:pic>
                </p:oleObj>
              </mc:Fallback>
            </mc:AlternateContent>
          </a:graphicData>
        </a:graphic>
      </p:graphicFrame>
      <p:sp>
        <p:nvSpPr>
          <p:cNvPr id="11" name="Rectangle 10"/>
          <p:cNvSpPr>
            <a:spLocks noChangeArrowheads="1"/>
          </p:cNvSpPr>
          <p:nvPr/>
        </p:nvSpPr>
        <p:spPr bwMode="auto">
          <a:xfrm>
            <a:off x="1896999" y="780571"/>
            <a:ext cx="1651414" cy="461665"/>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200" u="sng" kern="1200">
                <a:solidFill>
                  <a:schemeClr val="tx1"/>
                </a:solidFill>
                <a:latin typeface="Arial" charset="0"/>
                <a:ea typeface="ＭＳ Ｐゴシック" pitchFamily="34" charset="-128"/>
                <a:cs typeface="+mn-cs"/>
              </a:defRPr>
            </a:lvl5pPr>
            <a:lvl6pPr marL="2286000" algn="l" defTabSz="914400" rtl="0" eaLnBrk="1" latinLnBrk="0" hangingPunct="1">
              <a:defRPr sz="2200" u="sng" kern="1200">
                <a:solidFill>
                  <a:schemeClr val="tx1"/>
                </a:solidFill>
                <a:latin typeface="Arial" charset="0"/>
                <a:ea typeface="ＭＳ Ｐゴシック" pitchFamily="34" charset="-128"/>
                <a:cs typeface="+mn-cs"/>
              </a:defRPr>
            </a:lvl6pPr>
            <a:lvl7pPr marL="2743200" algn="l" defTabSz="914400" rtl="0" eaLnBrk="1" latinLnBrk="0" hangingPunct="1">
              <a:defRPr sz="2200" u="sng" kern="1200">
                <a:solidFill>
                  <a:schemeClr val="tx1"/>
                </a:solidFill>
                <a:latin typeface="Arial" charset="0"/>
                <a:ea typeface="ＭＳ Ｐゴシック" pitchFamily="34" charset="-128"/>
                <a:cs typeface="+mn-cs"/>
              </a:defRPr>
            </a:lvl7pPr>
            <a:lvl8pPr marL="3200400" algn="l" defTabSz="914400" rtl="0" eaLnBrk="1" latinLnBrk="0" hangingPunct="1">
              <a:defRPr sz="2200" u="sng" kern="1200">
                <a:solidFill>
                  <a:schemeClr val="tx1"/>
                </a:solidFill>
                <a:latin typeface="Arial" charset="0"/>
                <a:ea typeface="ＭＳ Ｐゴシック" pitchFamily="34" charset="-128"/>
                <a:cs typeface="+mn-cs"/>
              </a:defRPr>
            </a:lvl8pPr>
            <a:lvl9pPr marL="3657600" algn="l" defTabSz="914400" rtl="0" eaLnBrk="1" latinLnBrk="0" hangingPunct="1">
              <a:defRPr sz="2200" u="sng" kern="1200">
                <a:solidFill>
                  <a:schemeClr val="tx1"/>
                </a:solidFill>
                <a:latin typeface="Arial" charset="0"/>
                <a:ea typeface="ＭＳ Ｐゴシック" pitchFamily="34" charset="-128"/>
                <a:cs typeface="+mn-cs"/>
              </a:defRPr>
            </a:lvl9pPr>
          </a:lstStyle>
          <a:p>
            <a:pPr algn="l"/>
            <a:r>
              <a:rPr lang="en-AU" sz="2400" b="1" u="none" dirty="0">
                <a:solidFill>
                  <a:schemeClr val="tx1">
                    <a:lumMod val="75000"/>
                    <a:lumOff val="25000"/>
                  </a:schemeClr>
                </a:solidFill>
                <a:latin typeface="+mj-lt"/>
              </a:rPr>
              <a:t>PO handling</a:t>
            </a:r>
          </a:p>
        </p:txBody>
      </p:sp>
    </p:spTree>
    <p:extLst>
      <p:ext uri="{BB962C8B-B14F-4D97-AF65-F5344CB8AC3E}">
        <p14:creationId xmlns:p14="http://schemas.microsoft.com/office/powerpoint/2010/main" val="246616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atin typeface="Arial" charset="0"/>
                <a:ea typeface="ＭＳ Ｐゴシック" charset="0"/>
                <a:cs typeface="ＭＳ Ｐゴシック" charset="0"/>
              </a:rPr>
              <a:t>Summary</a:t>
            </a:r>
          </a:p>
        </p:txBody>
      </p:sp>
      <p:sp>
        <p:nvSpPr>
          <p:cNvPr id="44034" name="Content Placeholder 2"/>
          <p:cNvSpPr>
            <a:spLocks noGrp="1"/>
          </p:cNvSpPr>
          <p:nvPr>
            <p:ph idx="1"/>
          </p:nvPr>
        </p:nvSpPr>
        <p:spPr/>
        <p:txBody>
          <a:bodyPr/>
          <a:lstStyle/>
          <a:p>
            <a:r>
              <a:rPr lang="en-US" dirty="0">
                <a:latin typeface="Arial" charset="0"/>
                <a:ea typeface="ＭＳ Ｐゴシック" charset="0"/>
                <a:cs typeface="ＭＳ Ｐゴシック" charset="0"/>
              </a:rPr>
              <a:t>In this lecture we have learned about:</a:t>
            </a:r>
          </a:p>
          <a:p>
            <a:pPr lvl="1"/>
            <a:r>
              <a:rPr lang="en-US" sz="2000" dirty="0">
                <a:latin typeface="Arial" charset="0"/>
                <a:ea typeface="ＭＳ Ｐゴシック" charset="0"/>
              </a:rPr>
              <a:t>BPMN sub-processes</a:t>
            </a:r>
          </a:p>
          <a:p>
            <a:pPr lvl="1"/>
            <a:r>
              <a:rPr lang="en-US" sz="2000" dirty="0">
                <a:latin typeface="Arial" charset="0"/>
                <a:ea typeface="ＭＳ Ｐゴシック" charset="0"/>
              </a:rPr>
              <a:t>Repetition markers: loop marker and parallel multi-instance marker</a:t>
            </a:r>
          </a:p>
          <a:p>
            <a:pPr lvl="1"/>
            <a:r>
              <a:rPr lang="en-US" sz="2000" dirty="0">
                <a:latin typeface="Arial" charset="0"/>
                <a:ea typeface="ＭＳ Ｐゴシック" charset="0"/>
              </a:rPr>
              <a:t>Events: timer, message and error events</a:t>
            </a:r>
          </a:p>
          <a:p>
            <a:pPr lvl="1"/>
            <a:r>
              <a:rPr lang="en-US" sz="2000" dirty="0">
                <a:latin typeface="Arial" charset="0"/>
                <a:ea typeface="ＭＳ Ｐゴシック" charset="0"/>
              </a:rPr>
              <a:t>Event-based choice gateway</a:t>
            </a:r>
          </a:p>
          <a:p>
            <a:pPr lvl="1"/>
            <a:r>
              <a:rPr lang="en-US" sz="2000" dirty="0">
                <a:latin typeface="Arial" charset="0"/>
                <a:ea typeface="ＭＳ Ｐゴシック" charset="0"/>
              </a:rPr>
              <a:t>Boundary events: interrupting and non-interrupting</a:t>
            </a:r>
          </a:p>
          <a:p>
            <a:pPr lvl="1"/>
            <a:r>
              <a:rPr lang="en-US" sz="2000" dirty="0">
                <a:latin typeface="Arial" charset="0"/>
                <a:ea typeface="ＭＳ Ｐゴシック" charset="0"/>
              </a:rPr>
              <a:t>Error events (throw and catch)</a:t>
            </a:r>
          </a:p>
          <a:p>
            <a:pPr marL="228600" lvl="1" indent="0">
              <a:buNone/>
            </a:pPr>
            <a:endParaRPr lang="en-US" sz="2000" dirty="0">
              <a:latin typeface="Arial" charset="0"/>
              <a:ea typeface="ＭＳ Ｐゴシック" charset="0"/>
            </a:endParaRPr>
          </a:p>
        </p:txBody>
      </p:sp>
    </p:spTree>
    <p:extLst>
      <p:ext uri="{BB962C8B-B14F-4D97-AF65-F5344CB8AC3E}">
        <p14:creationId xmlns:p14="http://schemas.microsoft.com/office/powerpoint/2010/main" val="131912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979612" y="0"/>
            <a:ext cx="8229600" cy="1143000"/>
          </a:xfrm>
        </p:spPr>
        <p:txBody>
          <a:bodyPr/>
          <a:lstStyle/>
          <a:p>
            <a:r>
              <a:rPr lang="en-US" dirty="0">
                <a:latin typeface="Arial" panose="020B0604020202020204" pitchFamily="34" charset="0"/>
                <a:ea typeface="ＭＳ Ｐゴシック" charset="0"/>
                <a:cs typeface="Arial" panose="020B0604020202020204" pitchFamily="34" charset="0"/>
              </a:rPr>
              <a:t>Anything wrong with this model?</a:t>
            </a:r>
          </a:p>
        </p:txBody>
      </p:sp>
      <p:pic>
        <p:nvPicPr>
          <p:cNvPr id="10242" name="Picture 6" descr="ch4_PurchaseOrder6_1-ForMarlonsL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9229" y="1124595"/>
            <a:ext cx="8762041"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4235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a:xfrm>
            <a:off x="2151062" y="286297"/>
            <a:ext cx="7886700" cy="1325563"/>
          </a:xfrm>
        </p:spPr>
        <p:txBody>
          <a:bodyPr/>
          <a:lstStyle/>
          <a:p>
            <a:r>
              <a:rPr lang="en-US" dirty="0">
                <a:ea typeface="ＭＳ Ｐゴシック" charset="0"/>
                <a:cs typeface="ＭＳ Ｐゴシック" charset="0"/>
              </a:rPr>
              <a:t>Is this better?</a:t>
            </a:r>
          </a:p>
        </p:txBody>
      </p:sp>
      <p:pic>
        <p:nvPicPr>
          <p:cNvPr id="11266" name="Picture 4" descr="ch4_PurchaseOrder6_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813" y="2133600"/>
            <a:ext cx="8850313" cy="300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7725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812" y="18275"/>
            <a:ext cx="9343950" cy="1325563"/>
          </a:xfrm>
        </p:spPr>
        <p:txBody>
          <a:bodyPr/>
          <a:lstStyle/>
          <a:p>
            <a:r>
              <a:rPr lang="en-AU" dirty="0"/>
              <a:t>Identifying sub-processes</a:t>
            </a:r>
          </a:p>
        </p:txBody>
      </p:sp>
      <p:pic>
        <p:nvPicPr>
          <p:cNvPr id="77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687" y="1476007"/>
            <a:ext cx="8145918" cy="47959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ounded Rectangle 4"/>
          <p:cNvSpPr/>
          <p:nvPr/>
        </p:nvSpPr>
        <p:spPr bwMode="auto">
          <a:xfrm>
            <a:off x="3031793" y="1476007"/>
            <a:ext cx="4369260" cy="2015059"/>
          </a:xfrm>
          <a:prstGeom prst="roundRect">
            <a:avLst/>
          </a:prstGeom>
          <a:solidFill>
            <a:srgbClr val="009973">
              <a:alpha val="21000"/>
            </a:srgb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83" eaLnBrk="0" fontAlgn="base" hangingPunct="0">
              <a:spcBef>
                <a:spcPct val="0"/>
              </a:spcBef>
              <a:spcAft>
                <a:spcPct val="0"/>
              </a:spcAft>
            </a:pPr>
            <a:endParaRPr lang="en-AU" sz="2215">
              <a:solidFill>
                <a:prstClr val="black"/>
              </a:solidFill>
              <a:latin typeface="Times New Roman" pitchFamily="-106" charset="0"/>
              <a:ea typeface="ＭＳ Ｐゴシック" pitchFamily="34" charset="-128"/>
            </a:endParaRPr>
          </a:p>
        </p:txBody>
      </p:sp>
      <p:sp>
        <p:nvSpPr>
          <p:cNvPr id="8" name="Rounded Rectangle 7"/>
          <p:cNvSpPr/>
          <p:nvPr/>
        </p:nvSpPr>
        <p:spPr bwMode="auto">
          <a:xfrm>
            <a:off x="5794027" y="4272190"/>
            <a:ext cx="2768853" cy="2015059"/>
          </a:xfrm>
          <a:prstGeom prst="roundRect">
            <a:avLst/>
          </a:prstGeom>
          <a:solidFill>
            <a:srgbClr val="009973">
              <a:alpha val="21000"/>
            </a:srgbClr>
          </a:solid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ctr" defTabSz="844083" eaLnBrk="0" fontAlgn="base" hangingPunct="0">
              <a:spcBef>
                <a:spcPct val="0"/>
              </a:spcBef>
              <a:spcAft>
                <a:spcPct val="0"/>
              </a:spcAft>
            </a:pPr>
            <a:endParaRPr lang="en-AU" sz="2215">
              <a:solidFill>
                <a:prstClr val="black"/>
              </a:solidFill>
              <a:latin typeface="Times New Roman" pitchFamily="-106" charset="0"/>
              <a:ea typeface="ＭＳ Ｐゴシック" pitchFamily="34" charset="-128"/>
            </a:endParaRPr>
          </a:p>
        </p:txBody>
      </p:sp>
      <p:sp>
        <p:nvSpPr>
          <p:cNvPr id="4" name="TextBox 3"/>
          <p:cNvSpPr txBox="1"/>
          <p:nvPr/>
        </p:nvSpPr>
        <p:spPr>
          <a:xfrm>
            <a:off x="693812" y="1097658"/>
            <a:ext cx="2461443" cy="400110"/>
          </a:xfrm>
          <a:prstGeom prst="rect">
            <a:avLst/>
          </a:prstGeom>
          <a:noFill/>
        </p:spPr>
        <p:txBody>
          <a:bodyPr wrap="none" rtlCol="0">
            <a:spAutoFit/>
          </a:bodyPr>
          <a:lstStyle/>
          <a:p>
            <a:pPr algn="ctr" eaLnBrk="0" fontAlgn="base" hangingPunct="0">
              <a:spcBef>
                <a:spcPct val="0"/>
              </a:spcBef>
              <a:spcAft>
                <a:spcPct val="0"/>
              </a:spcAft>
            </a:pPr>
            <a:r>
              <a:rPr lang="en-AU" sz="2000" dirty="0">
                <a:solidFill>
                  <a:prstClr val="black">
                    <a:lumMod val="75000"/>
                    <a:lumOff val="25000"/>
                  </a:prstClr>
                </a:solidFill>
                <a:ea typeface="ＭＳ Ｐゴシック" pitchFamily="34" charset="-128"/>
              </a:rPr>
              <a:t>Acquire raw materials</a:t>
            </a:r>
          </a:p>
        </p:txBody>
      </p:sp>
      <p:sp>
        <p:nvSpPr>
          <p:cNvPr id="9" name="TextBox 8"/>
          <p:cNvSpPr txBox="1"/>
          <p:nvPr/>
        </p:nvSpPr>
        <p:spPr>
          <a:xfrm>
            <a:off x="5731159" y="6262427"/>
            <a:ext cx="1874039" cy="400110"/>
          </a:xfrm>
          <a:prstGeom prst="rect">
            <a:avLst/>
          </a:prstGeom>
          <a:noFill/>
        </p:spPr>
        <p:txBody>
          <a:bodyPr wrap="none" rtlCol="0">
            <a:spAutoFit/>
          </a:bodyPr>
          <a:lstStyle/>
          <a:p>
            <a:pPr algn="ctr" eaLnBrk="0" fontAlgn="base" hangingPunct="0">
              <a:spcBef>
                <a:spcPct val="0"/>
              </a:spcBef>
              <a:spcAft>
                <a:spcPct val="0"/>
              </a:spcAft>
            </a:pPr>
            <a:r>
              <a:rPr lang="en-AU" sz="2000" dirty="0">
                <a:solidFill>
                  <a:prstClr val="black">
                    <a:lumMod val="75000"/>
                    <a:lumOff val="25000"/>
                  </a:prstClr>
                </a:solidFill>
                <a:ea typeface="ＭＳ Ｐゴシック" pitchFamily="34" charset="-128"/>
              </a:rPr>
              <a:t>Ship and invoice</a:t>
            </a:r>
          </a:p>
        </p:txBody>
      </p:sp>
    </p:spTree>
    <p:extLst>
      <p:ext uri="{BB962C8B-B14F-4D97-AF65-F5344CB8AC3E}">
        <p14:creationId xmlns:p14="http://schemas.microsoft.com/office/powerpoint/2010/main" val="40730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4"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765820" y="1"/>
            <a:ext cx="9481818" cy="868363"/>
          </a:xfrm>
        </p:spPr>
        <p:txBody>
          <a:bodyPr>
            <a:normAutofit/>
          </a:bodyPr>
          <a:lstStyle/>
          <a:p>
            <a:r>
              <a:rPr lang="en-US" dirty="0">
                <a:ea typeface="ＭＳ Ｐゴシック" charset="0"/>
                <a:cs typeface="ＭＳ Ｐゴシック" charset="0"/>
              </a:rPr>
              <a:t>Expanded Sub-Process Notation</a:t>
            </a:r>
          </a:p>
        </p:txBody>
      </p:sp>
      <p:pic>
        <p:nvPicPr>
          <p:cNvPr id="12290" name="Picture 5" descr="ch4_PurchaseOrder6_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914400"/>
            <a:ext cx="8725226"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716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5033</TotalTime>
  <Words>2530</Words>
  <Application>Microsoft Office PowerPoint</Application>
  <PresentationFormat>Custom</PresentationFormat>
  <Paragraphs>311</Paragraphs>
  <Slides>53</Slides>
  <Notes>52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2" baseType="lpstr">
      <vt:lpstr>ＭＳ Ｐゴシック</vt:lpstr>
      <vt:lpstr>Arial</vt:lpstr>
      <vt:lpstr>Calibri</vt:lpstr>
      <vt:lpstr>Calibri Light</vt:lpstr>
      <vt:lpstr>Corbel</vt:lpstr>
      <vt:lpstr>Times New Roman</vt:lpstr>
      <vt:lpstr>Wingdings</vt:lpstr>
      <vt:lpstr>Office Theme</vt:lpstr>
      <vt:lpstr>Visio</vt:lpstr>
      <vt:lpstr>Business Process Engineering</vt:lpstr>
      <vt:lpstr>Business Process  Lifecycle</vt:lpstr>
      <vt:lpstr>BPMN Main Elements - Recap</vt:lpstr>
      <vt:lpstr>BPMN Gateways</vt:lpstr>
      <vt:lpstr>Exercise: critique the following model</vt:lpstr>
      <vt:lpstr>Anything wrong with this model?</vt:lpstr>
      <vt:lpstr>Is this better?</vt:lpstr>
      <vt:lpstr>Identifying sub-processes</vt:lpstr>
      <vt:lpstr>Expanded Sub-Process Notation</vt:lpstr>
      <vt:lpstr>Sub-processes</vt:lpstr>
      <vt:lpstr>Guideline: Multi-level modeling</vt:lpstr>
      <vt:lpstr>Guideline: Multi-level modeling (cont.)</vt:lpstr>
      <vt:lpstr>Non-BPMN value chain “chevron” notation </vt:lpstr>
      <vt:lpstr>Value chain with sub-processes</vt:lpstr>
      <vt:lpstr>Sub-processes</vt:lpstr>
      <vt:lpstr>Shared sub-process</vt:lpstr>
      <vt:lpstr>Sub-processes</vt:lpstr>
      <vt:lpstr>Structured Repetition</vt:lpstr>
      <vt:lpstr>Block-structured repetition: Activity loop</vt:lpstr>
      <vt:lpstr>More on rework and repetition</vt:lpstr>
      <vt:lpstr>Example: block-structured repetition</vt:lpstr>
      <vt:lpstr>Parallel repetition: multi-instance activity</vt:lpstr>
      <vt:lpstr>Example: multi-instance activity</vt:lpstr>
      <vt:lpstr>Solution: without multi-instance activity</vt:lpstr>
      <vt:lpstr>Solution: with multi-instance activity</vt:lpstr>
      <vt:lpstr>Events</vt:lpstr>
      <vt:lpstr>Events</vt:lpstr>
      <vt:lpstr>BPMN event types</vt:lpstr>
      <vt:lpstr>Comparison with sending/receiving tasks</vt:lpstr>
      <vt:lpstr>So, when to use what?</vt:lpstr>
      <vt:lpstr>Temporal events</vt:lpstr>
      <vt:lpstr>Example</vt:lpstr>
      <vt:lpstr>Recap: Message and Timer events</vt:lpstr>
      <vt:lpstr>Data-based vs. event-based choices</vt:lpstr>
      <vt:lpstr>Event-based decision</vt:lpstr>
      <vt:lpstr>Choices outside our control…</vt:lpstr>
      <vt:lpstr>Solution: event-driven XOR split</vt:lpstr>
      <vt:lpstr>Exception handling</vt:lpstr>
      <vt:lpstr>Abortion (terminate event)</vt:lpstr>
      <vt:lpstr>Example 2: terminate event</vt:lpstr>
      <vt:lpstr>Example 1: terminate event</vt:lpstr>
      <vt:lpstr>Exception handling</vt:lpstr>
      <vt:lpstr>Extending our PO handling process</vt:lpstr>
      <vt:lpstr>Solution: exception handling</vt:lpstr>
      <vt:lpstr>Internal exception: error event</vt:lpstr>
      <vt:lpstr>Example: internal exception</vt:lpstr>
      <vt:lpstr>Solution: internal exception</vt:lpstr>
      <vt:lpstr>Example: activity timeout</vt:lpstr>
      <vt:lpstr>Solution: activity timeout</vt:lpstr>
      <vt:lpstr>More on the PO handling example…</vt:lpstr>
      <vt:lpstr>Non-interrupting boundary events</vt:lpstr>
      <vt:lpstr>Solution: non-interrupting boundary events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Engineering</dc:title>
  <dc:creator>Salman Ahmad</dc:creator>
  <cp:lastModifiedBy>Salman Ahmad</cp:lastModifiedBy>
  <cp:revision>263</cp:revision>
  <dcterms:created xsi:type="dcterms:W3CDTF">2020-07-03T12:59:18Z</dcterms:created>
  <dcterms:modified xsi:type="dcterms:W3CDTF">2024-02-21T13:25:46Z</dcterms:modified>
</cp:coreProperties>
</file>